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5"/>
    <p:sldMasterId id="2147483665" r:id="rId6"/>
    <p:sldMasterId id="2147483682" r:id="rId7"/>
    <p:sldMasterId id="2147483707" r:id="rId8"/>
  </p:sldMasterIdLst>
  <p:notesMasterIdLst>
    <p:notesMasterId r:id="rId94"/>
  </p:notesMasterIdLst>
  <p:handoutMasterIdLst>
    <p:handoutMasterId r:id="rId95"/>
  </p:handoutMasterIdLst>
  <p:sldIdLst>
    <p:sldId id="263" r:id="rId9"/>
    <p:sldId id="623" r:id="rId10"/>
    <p:sldId id="259" r:id="rId11"/>
    <p:sldId id="299" r:id="rId12"/>
    <p:sldId id="300" r:id="rId13"/>
    <p:sldId id="301" r:id="rId14"/>
    <p:sldId id="302" r:id="rId15"/>
    <p:sldId id="303" r:id="rId16"/>
    <p:sldId id="298" r:id="rId17"/>
    <p:sldId id="275" r:id="rId18"/>
    <p:sldId id="278" r:id="rId19"/>
    <p:sldId id="276" r:id="rId20"/>
    <p:sldId id="265" r:id="rId21"/>
    <p:sldId id="304" r:id="rId22"/>
    <p:sldId id="274" r:id="rId23"/>
    <p:sldId id="279" r:id="rId24"/>
    <p:sldId id="277" r:id="rId25"/>
    <p:sldId id="269" r:id="rId26"/>
    <p:sldId id="268" r:id="rId27"/>
    <p:sldId id="280" r:id="rId28"/>
    <p:sldId id="281" r:id="rId29"/>
    <p:sldId id="271" r:id="rId30"/>
    <p:sldId id="283" r:id="rId31"/>
    <p:sldId id="284" r:id="rId32"/>
    <p:sldId id="285" r:id="rId33"/>
    <p:sldId id="624" r:id="rId34"/>
    <p:sldId id="308" r:id="rId35"/>
    <p:sldId id="286" r:id="rId36"/>
    <p:sldId id="288" r:id="rId37"/>
    <p:sldId id="287" r:id="rId38"/>
    <p:sldId id="289" r:id="rId39"/>
    <p:sldId id="290" r:id="rId40"/>
    <p:sldId id="273" r:id="rId41"/>
    <p:sldId id="307" r:id="rId42"/>
    <p:sldId id="292" r:id="rId43"/>
    <p:sldId id="293" r:id="rId44"/>
    <p:sldId id="272" r:id="rId45"/>
    <p:sldId id="295" r:id="rId46"/>
    <p:sldId id="294" r:id="rId47"/>
    <p:sldId id="297" r:id="rId48"/>
    <p:sldId id="305" r:id="rId49"/>
    <p:sldId id="306" r:id="rId50"/>
    <p:sldId id="264" r:id="rId51"/>
    <p:sldId id="626" r:id="rId52"/>
    <p:sldId id="266" r:id="rId53"/>
    <p:sldId id="627" r:id="rId54"/>
    <p:sldId id="608" r:id="rId55"/>
    <p:sldId id="609" r:id="rId56"/>
    <p:sldId id="267" r:id="rId57"/>
    <p:sldId id="628" r:id="rId58"/>
    <p:sldId id="629" r:id="rId59"/>
    <p:sldId id="630" r:id="rId60"/>
    <p:sldId id="631" r:id="rId61"/>
    <p:sldId id="632" r:id="rId62"/>
    <p:sldId id="605" r:id="rId63"/>
    <p:sldId id="633" r:id="rId64"/>
    <p:sldId id="634" r:id="rId65"/>
    <p:sldId id="635" r:id="rId66"/>
    <p:sldId id="606" r:id="rId67"/>
    <p:sldId id="636" r:id="rId68"/>
    <p:sldId id="637" r:id="rId69"/>
    <p:sldId id="638" r:id="rId70"/>
    <p:sldId id="639" r:id="rId71"/>
    <p:sldId id="640" r:id="rId72"/>
    <p:sldId id="641" r:id="rId73"/>
    <p:sldId id="642" r:id="rId74"/>
    <p:sldId id="643" r:id="rId75"/>
    <p:sldId id="644" r:id="rId76"/>
    <p:sldId id="607" r:id="rId77"/>
    <p:sldId id="645" r:id="rId78"/>
    <p:sldId id="646" r:id="rId79"/>
    <p:sldId id="647" r:id="rId80"/>
    <p:sldId id="648" r:id="rId81"/>
    <p:sldId id="649" r:id="rId82"/>
    <p:sldId id="309" r:id="rId83"/>
    <p:sldId id="310" r:id="rId84"/>
    <p:sldId id="311" r:id="rId85"/>
    <p:sldId id="312" r:id="rId86"/>
    <p:sldId id="617" r:id="rId87"/>
    <p:sldId id="618" r:id="rId88"/>
    <p:sldId id="650" r:id="rId89"/>
    <p:sldId id="619" r:id="rId90"/>
    <p:sldId id="620" r:id="rId91"/>
    <p:sldId id="611" r:id="rId92"/>
    <p:sldId id="29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6B11A-A12F-4FE8-B3F2-E849581157D5}" v="412" dt="2020-08-02T18:29:49.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11" autoAdjust="0"/>
  </p:normalViewPr>
  <p:slideViewPr>
    <p:cSldViewPr snapToGrid="0">
      <p:cViewPr varScale="1">
        <p:scale>
          <a:sx n="54" d="100"/>
          <a:sy n="54" d="100"/>
        </p:scale>
        <p:origin x="11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1.xml"/><Relationship Id="rId90" Type="http://schemas.openxmlformats.org/officeDocument/2006/relationships/slide" Target="slides/slide82.xml"/><Relationship Id="rId95" Type="http://schemas.openxmlformats.org/officeDocument/2006/relationships/handoutMaster" Target="handoutMasters/handout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3.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B12382-8382-4D2D-8A79-2FD7CF47B6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A8E006-6000-4FBD-B835-971D6DD45A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FB66D9-65C8-4B53-A8E7-BCB42BF96A80}" type="datetime1">
              <a:rPr lang="en-US" smtClean="0"/>
              <a:t>9/19/2023</a:t>
            </a:fld>
            <a:endParaRPr lang="en-US"/>
          </a:p>
        </p:txBody>
      </p:sp>
      <p:sp>
        <p:nvSpPr>
          <p:cNvPr id="4" name="Footer Placeholder 3">
            <a:extLst>
              <a:ext uri="{FF2B5EF4-FFF2-40B4-BE49-F238E27FC236}">
                <a16:creationId xmlns:a16="http://schemas.microsoft.com/office/drawing/2014/main" id="{DE1FEBDA-49B4-4C78-AD0F-3070CE571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B66C9F-CFC3-4B11-BB4F-88137E8E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7623CB-BD77-4A77-986D-6055EA9FC5E2}" type="slidenum">
              <a:rPr lang="en-US" smtClean="0"/>
              <a:t>‹#›</a:t>
            </a:fld>
            <a:endParaRPr lang="en-US"/>
          </a:p>
        </p:txBody>
      </p:sp>
    </p:spTree>
    <p:extLst>
      <p:ext uri="{BB962C8B-B14F-4D97-AF65-F5344CB8AC3E}">
        <p14:creationId xmlns:p14="http://schemas.microsoft.com/office/powerpoint/2010/main" val="40570146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5D212-7296-4F7C-A447-FF7AECE272A6}" type="datetime1">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9ED34-9336-4E32-85B3-798CF6C9735C}" type="slidenum">
              <a:rPr lang="en-US" smtClean="0"/>
              <a:t>‹#›</a:t>
            </a:fld>
            <a:endParaRPr lang="en-US"/>
          </a:p>
        </p:txBody>
      </p:sp>
    </p:spTree>
    <p:extLst>
      <p:ext uri="{BB962C8B-B14F-4D97-AF65-F5344CB8AC3E}">
        <p14:creationId xmlns:p14="http://schemas.microsoft.com/office/powerpoint/2010/main" val="16607116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olsqa.com/client-server/http-reques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olsqa.com/client-server/client-server-architecture-and-http-protoco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dneonline.com/calculator.asmx?wsd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C9ED34-9336-4E32-85B3-798CF6C9735C}" type="slidenum">
              <a:rPr lang="en-US" smtClean="0"/>
              <a:t>1</a:t>
            </a:fld>
            <a:endParaRPr lang="en-US"/>
          </a:p>
        </p:txBody>
      </p:sp>
    </p:spTree>
    <p:extLst>
      <p:ext uri="{BB962C8B-B14F-4D97-AF65-F5344CB8AC3E}">
        <p14:creationId xmlns:p14="http://schemas.microsoft.com/office/powerpoint/2010/main" val="1683943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 Request</a:t>
            </a:r>
            <a:r>
              <a:rPr lang="en-US" sz="1200" b="0" i="0" kern="1200" dirty="0">
                <a:solidFill>
                  <a:schemeClr val="tx1"/>
                </a:solidFill>
                <a:effectLst/>
                <a:latin typeface="+mn-lt"/>
                <a:ea typeface="+mn-ea"/>
                <a:cs typeface="+mn-cs"/>
              </a:rPr>
              <a:t> is a packet of information that one computer sends to another computer to communicate something. To its core, </a:t>
            </a:r>
            <a:r>
              <a:rPr lang="en-US" sz="1200" b="0" i="1" kern="1200" dirty="0">
                <a:solidFill>
                  <a:schemeClr val="tx1"/>
                </a:solidFill>
                <a:effectLst/>
                <a:latin typeface="+mn-lt"/>
                <a:ea typeface="+mn-ea"/>
                <a:cs typeface="+mn-cs"/>
              </a:rPr>
              <a:t>HTTP Request</a:t>
            </a:r>
            <a:r>
              <a:rPr lang="en-US" sz="1200" b="0" i="0" kern="1200" dirty="0">
                <a:solidFill>
                  <a:schemeClr val="tx1"/>
                </a:solidFill>
                <a:effectLst/>
                <a:latin typeface="+mn-lt"/>
                <a:ea typeface="+mn-ea"/>
                <a:cs typeface="+mn-cs"/>
              </a:rPr>
              <a:t> is a packet of binary data sent by the Client to server. An </a:t>
            </a:r>
            <a:r>
              <a:rPr lang="en-US" sz="1200" b="0" i="1" kern="1200" dirty="0">
                <a:solidFill>
                  <a:schemeClr val="tx1"/>
                </a:solidFill>
                <a:effectLst/>
                <a:latin typeface="+mn-lt"/>
                <a:ea typeface="+mn-ea"/>
                <a:cs typeface="+mn-cs"/>
              </a:rPr>
              <a:t>HTTP Request</a:t>
            </a:r>
            <a:r>
              <a:rPr lang="en-US" sz="1200" b="0" i="0" kern="1200" dirty="0">
                <a:solidFill>
                  <a:schemeClr val="tx1"/>
                </a:solidFill>
                <a:effectLst/>
                <a:latin typeface="+mn-lt"/>
                <a:ea typeface="+mn-ea"/>
                <a:cs typeface="+mn-cs"/>
              </a:rPr>
              <a:t> contains the following parts</a:t>
            </a:r>
          </a:p>
          <a:p>
            <a:r>
              <a:rPr lang="en-US" sz="1200" b="1" i="1" kern="1200" dirty="0">
                <a:solidFill>
                  <a:schemeClr val="tx1"/>
                </a:solidFill>
                <a:effectLst/>
                <a:latin typeface="+mn-lt"/>
                <a:ea typeface="+mn-ea"/>
                <a:cs typeface="+mn-cs"/>
              </a:rPr>
              <a:t>Request Line</a:t>
            </a:r>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Headers, 0 or more Headers in the request</a:t>
            </a:r>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An optional Body of the Request</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Request Line</a:t>
            </a:r>
            <a:r>
              <a:rPr lang="en-US" sz="1200" b="0" i="0" kern="1200" dirty="0">
                <a:solidFill>
                  <a:schemeClr val="tx1"/>
                </a:solidFill>
                <a:effectLst/>
                <a:latin typeface="+mn-lt"/>
                <a:ea typeface="+mn-ea"/>
                <a:cs typeface="+mn-cs"/>
              </a:rPr>
              <a:t> specifies the Method Token (</a:t>
            </a:r>
            <a:r>
              <a:rPr lang="en-US" sz="1200" b="1" i="1" kern="1200" dirty="0">
                <a:solidFill>
                  <a:schemeClr val="tx1"/>
                </a:solidFill>
                <a:effectLst/>
                <a:latin typeface="+mn-lt"/>
                <a:ea typeface="+mn-ea"/>
                <a:cs typeface="+mn-cs"/>
              </a:rPr>
              <a:t>GET, PUT</a:t>
            </a:r>
            <a:r>
              <a:rPr lang="en-US" sz="1200" b="0" i="0" kern="1200" dirty="0">
                <a:solidFill>
                  <a:schemeClr val="tx1"/>
                </a:solidFill>
                <a:effectLst/>
                <a:latin typeface="+mn-lt"/>
                <a:ea typeface="+mn-ea"/>
                <a:cs typeface="+mn-cs"/>
              </a:rPr>
              <a:t> … ) followed by the Request URI and then the </a:t>
            </a:r>
            <a:r>
              <a:rPr lang="en-US" sz="1200" b="0" i="1" kern="1200" dirty="0">
                <a:solidFill>
                  <a:schemeClr val="tx1"/>
                </a:solidFill>
                <a:effectLst/>
                <a:latin typeface="+mn-lt"/>
                <a:ea typeface="+mn-ea"/>
                <a:cs typeface="+mn-cs"/>
              </a:rPr>
              <a:t>HTTP Protocol</a:t>
            </a:r>
            <a:r>
              <a:rPr lang="en-US" sz="1200" b="0" i="0" kern="1200" dirty="0">
                <a:solidFill>
                  <a:schemeClr val="tx1"/>
                </a:solidFill>
                <a:effectLst/>
                <a:latin typeface="+mn-lt"/>
                <a:ea typeface="+mn-ea"/>
                <a:cs typeface="+mn-cs"/>
              </a:rPr>
              <a:t> that is being used. You can see this in the first line of the request section named: </a:t>
            </a:r>
            <a:r>
              <a:rPr lang="en-US" sz="1200" b="1" i="1" kern="1200" dirty="0">
                <a:solidFill>
                  <a:schemeClr val="tx1"/>
                </a:solidFill>
                <a:effectLst/>
                <a:latin typeface="+mn-lt"/>
                <a:ea typeface="+mn-ea"/>
                <a:cs typeface="+mn-cs"/>
              </a:rPr>
              <a:t>Request Line:</a:t>
            </a: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Request Header</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HTTP Request</a:t>
            </a:r>
            <a:r>
              <a:rPr lang="en-US" sz="1200" b="0" i="0" kern="1200" dirty="0">
                <a:solidFill>
                  <a:schemeClr val="tx1"/>
                </a:solidFill>
                <a:effectLst/>
                <a:latin typeface="+mn-lt"/>
                <a:ea typeface="+mn-ea"/>
                <a:cs typeface="+mn-cs"/>
              </a:rPr>
              <a:t> contains zero or more </a:t>
            </a:r>
            <a:r>
              <a:rPr lang="en-US" sz="1200" b="1" i="1" kern="1200" dirty="0">
                <a:solidFill>
                  <a:schemeClr val="tx1"/>
                </a:solidFill>
                <a:effectLst/>
                <a:latin typeface="+mn-lt"/>
                <a:ea typeface="+mn-ea"/>
                <a:cs typeface="+mn-cs"/>
              </a:rPr>
              <a:t>Request Headers</a:t>
            </a:r>
            <a:r>
              <a:rPr lang="en-US" sz="1200" b="0" i="0" kern="1200" dirty="0">
                <a:solidFill>
                  <a:schemeClr val="tx1"/>
                </a:solidFill>
                <a:effectLst/>
                <a:latin typeface="+mn-lt"/>
                <a:ea typeface="+mn-ea"/>
                <a:cs typeface="+mn-cs"/>
              </a:rPr>
              <a:t>. In the request section, whatever follows </a:t>
            </a:r>
            <a:r>
              <a:rPr lang="en-US" sz="1200" b="1" i="1" kern="1200" dirty="0">
                <a:solidFill>
                  <a:schemeClr val="tx1"/>
                </a:solidFill>
                <a:effectLst/>
                <a:latin typeface="+mn-lt"/>
                <a:ea typeface="+mn-ea"/>
                <a:cs typeface="+mn-cs"/>
              </a:rPr>
              <a:t>Request Line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till before </a:t>
            </a:r>
            <a:r>
              <a:rPr lang="en-US" sz="1200" b="1" i="1" kern="1200" dirty="0">
                <a:solidFill>
                  <a:schemeClr val="tx1"/>
                </a:solidFill>
                <a:effectLst/>
                <a:latin typeface="+mn-lt"/>
                <a:ea typeface="+mn-ea"/>
                <a:cs typeface="+mn-cs"/>
              </a:rPr>
              <a:t>Request Body </a:t>
            </a:r>
            <a:r>
              <a:rPr lang="en-US" sz="1200" b="0" i="0" kern="1200" dirty="0">
                <a:solidFill>
                  <a:schemeClr val="tx1"/>
                </a:solidFill>
                <a:effectLst/>
                <a:latin typeface="+mn-lt"/>
                <a:ea typeface="+mn-ea"/>
                <a:cs typeface="+mn-cs"/>
              </a:rPr>
              <a:t>everything is a </a:t>
            </a:r>
            <a:r>
              <a:rPr lang="en-US" sz="1200" b="0" i="1" kern="1200" dirty="0">
                <a:solidFill>
                  <a:schemeClr val="tx1"/>
                </a:solidFill>
                <a:effectLst/>
                <a:latin typeface="+mn-lt"/>
                <a:ea typeface="+mn-ea"/>
                <a:cs typeface="+mn-cs"/>
              </a:rPr>
              <a:t>Header</a:t>
            </a:r>
            <a:r>
              <a:rPr lang="en-US" sz="1200" b="0" i="0" kern="1200" dirty="0">
                <a:solidFill>
                  <a:schemeClr val="tx1"/>
                </a:solidFill>
                <a:effectLst/>
                <a:latin typeface="+mn-lt"/>
                <a:ea typeface="+mn-ea"/>
                <a:cs typeface="+mn-cs"/>
              </a:rPr>
              <a:t>. Headers are used to pass additional information about the request to the server.</a:t>
            </a:r>
          </a:p>
          <a:p>
            <a:endParaRPr lang="en-US" dirty="0"/>
          </a:p>
          <a:p>
            <a:r>
              <a:rPr lang="en-US" sz="1200" b="1" i="1" kern="1200" dirty="0">
                <a:solidFill>
                  <a:schemeClr val="tx1"/>
                </a:solidFill>
                <a:effectLst/>
                <a:latin typeface="+mn-lt"/>
                <a:ea typeface="+mn-ea"/>
                <a:cs typeface="+mn-cs"/>
              </a:rPr>
              <a:t>Request Body</a:t>
            </a:r>
            <a:endParaRPr lang="en-US" sz="1200" b="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Request Body</a:t>
            </a:r>
            <a:r>
              <a:rPr lang="en-US" sz="1200" b="0" i="0" kern="1200" dirty="0">
                <a:solidFill>
                  <a:schemeClr val="tx1"/>
                </a:solidFill>
                <a:effectLst/>
                <a:latin typeface="+mn-lt"/>
                <a:ea typeface="+mn-ea"/>
                <a:cs typeface="+mn-cs"/>
              </a:rPr>
              <a:t> is the part of the </a:t>
            </a:r>
            <a:r>
              <a:rPr lang="en-US" sz="1200" b="0" i="1" kern="1200" dirty="0">
                <a:solidFill>
                  <a:schemeClr val="tx1"/>
                </a:solidFill>
                <a:effectLst/>
                <a:latin typeface="+mn-lt"/>
                <a:ea typeface="+mn-ea"/>
                <a:cs typeface="+mn-cs"/>
              </a:rPr>
              <a:t>HTTP Request</a:t>
            </a:r>
            <a:r>
              <a:rPr lang="en-US" sz="1200" b="0" i="0" kern="1200" dirty="0">
                <a:solidFill>
                  <a:schemeClr val="tx1"/>
                </a:solidFill>
                <a:effectLst/>
                <a:latin typeface="+mn-lt"/>
                <a:ea typeface="+mn-ea"/>
                <a:cs typeface="+mn-cs"/>
              </a:rPr>
              <a:t> where additional content can be sent to the server.</a:t>
            </a:r>
          </a:p>
          <a:p>
            <a:r>
              <a:rPr lang="en-US" sz="1200" b="1" i="1" kern="1200" dirty="0">
                <a:solidFill>
                  <a:schemeClr val="tx1"/>
                </a:solidFill>
                <a:effectLst/>
                <a:latin typeface="+mn-lt"/>
                <a:ea typeface="+mn-ea"/>
                <a:cs typeface="+mn-cs"/>
              </a:rPr>
              <a:t>For example</a:t>
            </a:r>
            <a:r>
              <a:rPr lang="en-US" sz="1200" b="0" i="1" kern="1200" dirty="0">
                <a:solidFill>
                  <a:schemeClr val="tx1"/>
                </a:solidFill>
                <a:effectLst/>
                <a:latin typeface="+mn-lt"/>
                <a:ea typeface="+mn-ea"/>
                <a:cs typeface="+mn-cs"/>
              </a:rPr>
              <a:t>, a file type of JSON or XML.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Request body tries to send additional information required by the server to process current request properly. In the current example we haven’t sent a body in the request to the server. This can be seen by an empty </a:t>
            </a:r>
            <a:r>
              <a:rPr lang="en-US" sz="1200" b="1" i="1" kern="1200" dirty="0">
                <a:solidFill>
                  <a:schemeClr val="tx1"/>
                </a:solidFill>
                <a:effectLst/>
                <a:latin typeface="+mn-lt"/>
                <a:ea typeface="+mn-ea"/>
                <a:cs typeface="+mn-cs"/>
              </a:rPr>
              <a:t>Request Body </a:t>
            </a:r>
            <a:r>
              <a:rPr lang="en-US" sz="1200" b="0" i="0" kern="1200" dirty="0">
                <a:solidFill>
                  <a:schemeClr val="tx1"/>
                </a:solidFill>
                <a:effectLst/>
                <a:latin typeface="+mn-lt"/>
                <a:ea typeface="+mn-ea"/>
                <a:cs typeface="+mn-cs"/>
              </a:rPr>
              <a:t>section.</a:t>
            </a:r>
          </a:p>
          <a:p>
            <a:endParaRPr lang="en-US" dirty="0"/>
          </a:p>
          <a:p>
            <a:endParaRPr lang="en-US" dirty="0"/>
          </a:p>
          <a:p>
            <a:r>
              <a:rPr lang="en-US" sz="1200" b="1" kern="1200" dirty="0">
                <a:solidFill>
                  <a:schemeClr val="tx1"/>
                </a:solidFill>
                <a:effectLst/>
                <a:latin typeface="+mn-lt"/>
                <a:ea typeface="+mn-ea"/>
                <a:cs typeface="+mn-cs"/>
              </a:rPr>
              <a:t>What is HTTP Response?</a:t>
            </a:r>
          </a:p>
          <a:p>
            <a:r>
              <a:rPr lang="en-US" sz="1200" b="1" i="1" kern="1200" dirty="0">
                <a:solidFill>
                  <a:schemeClr val="tx1"/>
                </a:solidFill>
                <a:effectLst/>
                <a:latin typeface="+mn-lt"/>
                <a:ea typeface="+mn-ea"/>
                <a:cs typeface="+mn-cs"/>
              </a:rPr>
              <a:t>HTTP Response</a:t>
            </a:r>
            <a:r>
              <a:rPr lang="en-US" sz="1200" b="0" i="0" kern="1200" dirty="0">
                <a:solidFill>
                  <a:schemeClr val="tx1"/>
                </a:solidFill>
                <a:effectLst/>
                <a:latin typeface="+mn-lt"/>
                <a:ea typeface="+mn-ea"/>
                <a:cs typeface="+mn-cs"/>
              </a:rPr>
              <a:t> is the packet of information sent by </a:t>
            </a:r>
            <a:r>
              <a:rPr lang="en-US" sz="1200" b="0" i="1" kern="1200" dirty="0">
                <a:solidFill>
                  <a:schemeClr val="tx1"/>
                </a:solidFill>
                <a:effectLst/>
                <a:latin typeface="+mn-lt"/>
                <a:ea typeface="+mn-ea"/>
                <a:cs typeface="+mn-cs"/>
              </a:rPr>
              <a:t>Server</a:t>
            </a:r>
            <a:r>
              <a:rPr lang="en-US" sz="1200" b="0" i="0" kern="1200" dirty="0">
                <a:solidFill>
                  <a:schemeClr val="tx1"/>
                </a:solidFill>
                <a:effectLst/>
                <a:latin typeface="+mn-lt"/>
                <a:ea typeface="+mn-ea"/>
                <a:cs typeface="+mn-cs"/>
              </a:rPr>
              <a:t> to the </a:t>
            </a:r>
            <a:r>
              <a:rPr lang="en-US" sz="1200" b="0" i="1" kern="1200" dirty="0">
                <a:solidFill>
                  <a:schemeClr val="tx1"/>
                </a:solidFill>
                <a:effectLst/>
                <a:latin typeface="+mn-lt"/>
                <a:ea typeface="+mn-ea"/>
                <a:cs typeface="+mn-cs"/>
              </a:rPr>
              <a:t>Client</a:t>
            </a:r>
            <a:r>
              <a:rPr lang="en-US" sz="1200" b="0" i="0" kern="1200" dirty="0">
                <a:solidFill>
                  <a:schemeClr val="tx1"/>
                </a:solidFill>
                <a:effectLst/>
                <a:latin typeface="+mn-lt"/>
                <a:ea typeface="+mn-ea"/>
                <a:cs typeface="+mn-cs"/>
              </a:rPr>
              <a:t> in response to an earlier </a:t>
            </a:r>
            <a:r>
              <a:rPr lang="en-US" sz="1200" b="0" i="1" kern="1200" dirty="0">
                <a:solidFill>
                  <a:schemeClr val="tx1"/>
                </a:solidFill>
                <a:effectLst/>
                <a:latin typeface="+mn-lt"/>
                <a:ea typeface="+mn-ea"/>
                <a:cs typeface="+mn-cs"/>
              </a:rPr>
              <a:t>Request</a:t>
            </a:r>
            <a:r>
              <a:rPr lang="en-US" sz="1200" b="0" i="0" kern="1200" dirty="0">
                <a:solidFill>
                  <a:schemeClr val="tx1"/>
                </a:solidFill>
                <a:effectLst/>
                <a:latin typeface="+mn-lt"/>
                <a:ea typeface="+mn-ea"/>
                <a:cs typeface="+mn-cs"/>
              </a:rPr>
              <a:t> made by </a:t>
            </a:r>
            <a:r>
              <a:rPr lang="en-US" sz="1200" b="0" i="1" kern="1200" dirty="0">
                <a:solidFill>
                  <a:schemeClr val="tx1"/>
                </a:solidFill>
                <a:effectLst/>
                <a:latin typeface="+mn-lt"/>
                <a:ea typeface="+mn-ea"/>
                <a:cs typeface="+mn-cs"/>
              </a:rPr>
              <a:t>Client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HTTP Response</a:t>
            </a:r>
            <a:r>
              <a:rPr lang="en-US" sz="1200" b="0" i="0" kern="1200" dirty="0">
                <a:solidFill>
                  <a:schemeClr val="tx1"/>
                </a:solidFill>
                <a:effectLst/>
                <a:latin typeface="+mn-lt"/>
                <a:ea typeface="+mn-ea"/>
                <a:cs typeface="+mn-cs"/>
              </a:rPr>
              <a:t> contains the information requested by the Client. For example, the request to Weather Web Service made in the </a:t>
            </a:r>
            <a:r>
              <a:rPr lang="en-US" sz="1200" b="1" i="1" u="sng" kern="1200" dirty="0">
                <a:solidFill>
                  <a:schemeClr val="tx1"/>
                </a:solidFill>
                <a:effectLst/>
                <a:latin typeface="+mn-lt"/>
                <a:ea typeface="+mn-ea"/>
                <a:cs typeface="+mn-cs"/>
                <a:hlinkClick r:id="rId3"/>
              </a:rPr>
              <a:t>HTTP Request</a:t>
            </a:r>
            <a:r>
              <a:rPr lang="en-US" sz="1200" b="0" i="0" kern="1200" dirty="0">
                <a:solidFill>
                  <a:schemeClr val="tx1"/>
                </a:solidFill>
                <a:effectLst/>
                <a:latin typeface="+mn-lt"/>
                <a:ea typeface="+mn-ea"/>
                <a:cs typeface="+mn-cs"/>
              </a:rPr>
              <a:t> tutorial will contain the weather details of the location.</a:t>
            </a:r>
          </a:p>
          <a:p>
            <a:r>
              <a:rPr lang="en-US" sz="1200" b="0" i="0" kern="1200" dirty="0">
                <a:solidFill>
                  <a:schemeClr val="tx1"/>
                </a:solidFill>
                <a:effectLst/>
                <a:latin typeface="+mn-lt"/>
                <a:ea typeface="+mn-ea"/>
                <a:cs typeface="+mn-cs"/>
              </a:rPr>
              <a:t>Just like HTTP Request, HTTP Response also has the same structure:</a:t>
            </a:r>
          </a:p>
          <a:p>
            <a:r>
              <a:rPr lang="en-US" sz="1200" b="1" i="1" kern="1200" dirty="0">
                <a:solidFill>
                  <a:schemeClr val="tx1"/>
                </a:solidFill>
                <a:effectLst/>
                <a:latin typeface="+mn-lt"/>
                <a:ea typeface="+mn-ea"/>
                <a:cs typeface="+mn-cs"/>
              </a:rPr>
              <a:t>Status Line</a:t>
            </a:r>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Headers, 0 or more Headers in the request</a:t>
            </a:r>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An optional Body of the Request</a:t>
            </a: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Response Status Line</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Status</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Line </a:t>
            </a:r>
            <a:r>
              <a:rPr lang="en-US" sz="1200" b="0" i="0" kern="1200" dirty="0">
                <a:solidFill>
                  <a:schemeClr val="tx1"/>
                </a:solidFill>
                <a:effectLst/>
                <a:latin typeface="+mn-lt"/>
                <a:ea typeface="+mn-ea"/>
                <a:cs typeface="+mn-cs"/>
              </a:rPr>
              <a:t>consists of three parts:</a:t>
            </a:r>
          </a:p>
          <a:p>
            <a:r>
              <a:rPr lang="en-US" sz="1200" b="0" i="1" kern="1200" dirty="0">
                <a:solidFill>
                  <a:schemeClr val="tx1"/>
                </a:solidFill>
                <a:effectLst/>
                <a:latin typeface="+mn-lt"/>
                <a:ea typeface="+mn-ea"/>
                <a:cs typeface="+mn-cs"/>
              </a:rPr>
              <a:t>HTTP Protocol Version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Status Code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Reason Phrase</a:t>
            </a:r>
            <a:endParaRPr lang="en-US" sz="1200" b="0" i="0"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Response Header</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Just after the </a:t>
            </a:r>
            <a:r>
              <a:rPr lang="en-US" sz="1200" b="0" i="1" kern="1200" dirty="0">
                <a:solidFill>
                  <a:schemeClr val="tx1"/>
                </a:solidFill>
                <a:effectLst/>
                <a:latin typeface="+mn-lt"/>
                <a:ea typeface="+mn-ea"/>
                <a:cs typeface="+mn-cs"/>
              </a:rPr>
              <a:t>Status Line</a:t>
            </a:r>
            <a:r>
              <a:rPr lang="en-US" sz="1200" b="0" i="0" kern="1200" dirty="0">
                <a:solidFill>
                  <a:schemeClr val="tx1"/>
                </a:solidFill>
                <a:effectLst/>
                <a:latin typeface="+mn-lt"/>
                <a:ea typeface="+mn-ea"/>
                <a:cs typeface="+mn-cs"/>
              </a:rPr>
              <a:t>, Headers are displayed. Just like a </a:t>
            </a:r>
            <a:r>
              <a:rPr lang="en-US" sz="1200" b="0" i="1" kern="1200" dirty="0">
                <a:solidFill>
                  <a:schemeClr val="tx1"/>
                </a:solidFill>
                <a:effectLst/>
                <a:latin typeface="+mn-lt"/>
                <a:ea typeface="+mn-ea"/>
                <a:cs typeface="+mn-cs"/>
              </a:rPr>
              <a:t>Request Header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Response Header</a:t>
            </a:r>
            <a:r>
              <a:rPr lang="en-US" sz="1200" b="0" i="0" kern="1200" dirty="0">
                <a:solidFill>
                  <a:schemeClr val="tx1"/>
                </a:solidFill>
                <a:effectLst/>
                <a:latin typeface="+mn-lt"/>
                <a:ea typeface="+mn-ea"/>
                <a:cs typeface="+mn-cs"/>
              </a:rPr>
              <a:t> also contains zero or more </a:t>
            </a:r>
            <a:r>
              <a:rPr lang="en-US" sz="1200" b="0" i="1" kern="1200" dirty="0">
                <a:solidFill>
                  <a:schemeClr val="tx1"/>
                </a:solidFill>
                <a:effectLst/>
                <a:latin typeface="+mn-lt"/>
                <a:ea typeface="+mn-ea"/>
                <a:cs typeface="+mn-cs"/>
              </a:rPr>
              <a:t>Header lines</a:t>
            </a:r>
            <a:r>
              <a:rPr lang="en-US" sz="1200" b="0" i="0" kern="1200" dirty="0">
                <a:solidFill>
                  <a:schemeClr val="tx1"/>
                </a:solidFill>
                <a:effectLst/>
                <a:latin typeface="+mn-lt"/>
                <a:ea typeface="+mn-ea"/>
                <a:cs typeface="+mn-cs"/>
              </a:rPr>
              <a:t>. However, it is very uncommon to have zero Headers in the response. Lines just after the </a:t>
            </a:r>
            <a:r>
              <a:rPr lang="en-US" sz="1200" b="1" i="1" kern="1200" dirty="0">
                <a:solidFill>
                  <a:schemeClr val="tx1"/>
                </a:solidFill>
                <a:effectLst/>
                <a:latin typeface="+mn-lt"/>
                <a:ea typeface="+mn-ea"/>
                <a:cs typeface="+mn-cs"/>
              </a:rPr>
              <a:t>Status Line </a:t>
            </a:r>
            <a:r>
              <a:rPr lang="en-US" sz="1200" b="0" i="0" kern="1200" dirty="0">
                <a:solidFill>
                  <a:schemeClr val="tx1"/>
                </a:solidFill>
                <a:effectLst/>
                <a:latin typeface="+mn-lt"/>
                <a:ea typeface="+mn-ea"/>
                <a:cs typeface="+mn-cs"/>
              </a:rPr>
              <a:t>and before the </a:t>
            </a:r>
            <a:r>
              <a:rPr lang="en-US" sz="1200" b="1" i="1" kern="1200" dirty="0">
                <a:solidFill>
                  <a:schemeClr val="tx1"/>
                </a:solidFill>
                <a:effectLst/>
                <a:latin typeface="+mn-lt"/>
                <a:ea typeface="+mn-ea"/>
                <a:cs typeface="+mn-cs"/>
              </a:rPr>
              <a:t>Response Body </a:t>
            </a:r>
            <a:r>
              <a:rPr lang="en-US" sz="1200" b="0" i="0" kern="1200" dirty="0">
                <a:solidFill>
                  <a:schemeClr val="tx1"/>
                </a:solidFill>
                <a:effectLst/>
                <a:latin typeface="+mn-lt"/>
                <a:ea typeface="+mn-ea"/>
                <a:cs typeface="+mn-cs"/>
              </a:rPr>
              <a:t>are all </a:t>
            </a:r>
            <a:r>
              <a:rPr lang="en-US" sz="1200" b="1" i="1" kern="1200" dirty="0">
                <a:solidFill>
                  <a:schemeClr val="tx1"/>
                </a:solidFill>
                <a:effectLst/>
                <a:latin typeface="+mn-lt"/>
                <a:ea typeface="+mn-ea"/>
                <a:cs typeface="+mn-cs"/>
              </a:rPr>
              <a:t>Response Headers</a:t>
            </a:r>
            <a:r>
              <a:rPr lang="en-US" sz="1200" b="0" i="0" kern="1200" dirty="0">
                <a:solidFill>
                  <a:schemeClr val="tx1"/>
                </a:solidFill>
                <a:effectLst/>
                <a:latin typeface="+mn-lt"/>
                <a:ea typeface="+mn-ea"/>
                <a:cs typeface="+mn-cs"/>
              </a:rPr>
              <a:t> lines. Headers are used to pass additional information to the Client. See the image below:</a:t>
            </a: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Response Body</a:t>
            </a:r>
            <a:endParaRPr lang="en-US" sz="1200" b="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Response Body</a:t>
            </a:r>
            <a:r>
              <a:rPr lang="en-US" sz="1200" b="0" i="0" kern="1200" dirty="0">
                <a:solidFill>
                  <a:schemeClr val="tx1"/>
                </a:solidFill>
                <a:effectLst/>
                <a:latin typeface="+mn-lt"/>
                <a:ea typeface="+mn-ea"/>
                <a:cs typeface="+mn-cs"/>
              </a:rPr>
              <a:t> contains the resource data that was requested by the client. In our example, </a:t>
            </a:r>
            <a:r>
              <a:rPr lang="en-US" sz="1200" b="0" i="1" kern="1200" dirty="0">
                <a:solidFill>
                  <a:schemeClr val="tx1"/>
                </a:solidFill>
                <a:effectLst/>
                <a:latin typeface="+mn-lt"/>
                <a:ea typeface="+mn-ea"/>
                <a:cs typeface="+mn-cs"/>
              </a:rPr>
              <a:t>City Hyderabad</a:t>
            </a:r>
            <a:r>
              <a:rPr lang="en-US" sz="1200" b="0" i="0" kern="1200" dirty="0">
                <a:solidFill>
                  <a:schemeClr val="tx1"/>
                </a:solidFill>
                <a:effectLst/>
                <a:latin typeface="+mn-lt"/>
                <a:ea typeface="+mn-ea"/>
                <a:cs typeface="+mn-cs"/>
              </a:rPr>
              <a:t> was requested for the weather data. . Look at the </a:t>
            </a:r>
            <a:r>
              <a:rPr lang="en-US" sz="1200" b="1" i="1" kern="1200" dirty="0">
                <a:solidFill>
                  <a:schemeClr val="tx1"/>
                </a:solidFill>
                <a:effectLst/>
                <a:latin typeface="+mn-lt"/>
                <a:ea typeface="+mn-ea"/>
                <a:cs typeface="+mn-cs"/>
              </a:rPr>
              <a:t>Response Body, </a:t>
            </a:r>
            <a:r>
              <a:rPr lang="en-US" sz="1200" b="0" i="0" kern="1200" dirty="0">
                <a:solidFill>
                  <a:schemeClr val="tx1"/>
                </a:solidFill>
                <a:effectLst/>
                <a:latin typeface="+mn-lt"/>
                <a:ea typeface="+mn-ea"/>
                <a:cs typeface="+mn-cs"/>
              </a:rPr>
              <a:t>it contains the weather information of the City. It also has the information about the </a:t>
            </a:r>
            <a:r>
              <a:rPr lang="en-US" sz="1200" b="1" i="1" kern="1200" dirty="0">
                <a:solidFill>
                  <a:schemeClr val="tx1"/>
                </a:solidFill>
                <a:effectLst/>
                <a:latin typeface="+mn-lt"/>
                <a:ea typeface="+mn-ea"/>
                <a:cs typeface="+mn-cs"/>
              </a:rPr>
              <a:t>Temperature, Humidity, Weather description </a:t>
            </a:r>
            <a:r>
              <a:rPr lang="en-US" sz="1200" b="0" i="1" kern="1200" dirty="0">
                <a:solidFill>
                  <a:schemeClr val="tx1"/>
                </a:solidFill>
                <a:effectLst/>
                <a:latin typeface="+mn-lt"/>
                <a:ea typeface="+mn-ea"/>
                <a:cs typeface="+mn-cs"/>
              </a:rPr>
              <a:t>and a few more weather properties of the city</a:t>
            </a:r>
            <a:r>
              <a:rPr lang="en-US" sz="1200" b="1"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40C9ED34-9336-4E32-85B3-798CF6C9735C}" type="slidenum">
              <a:rPr lang="en-US" smtClean="0"/>
              <a:t>25</a:t>
            </a:fld>
            <a:endParaRPr lang="en-US"/>
          </a:p>
        </p:txBody>
      </p:sp>
    </p:spTree>
    <p:extLst>
      <p:ext uri="{BB962C8B-B14F-4D97-AF65-F5344CB8AC3E}">
        <p14:creationId xmlns:p14="http://schemas.microsoft.com/office/powerpoint/2010/main" val="341168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stands for </a:t>
            </a:r>
            <a:r>
              <a:rPr lang="en-US" sz="1200" b="1" i="1" kern="1200" dirty="0">
                <a:solidFill>
                  <a:schemeClr val="tx1"/>
                </a:solidFill>
                <a:effectLst/>
                <a:latin typeface="+mn-lt"/>
                <a:ea typeface="+mn-ea"/>
                <a:cs typeface="+mn-cs"/>
              </a:rPr>
              <a:t>Representation State Transfer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is a set of constraints that were put forth by </a:t>
            </a:r>
            <a:r>
              <a:rPr lang="en-US" sz="1200" b="1" i="1" kern="1200" dirty="0">
                <a:solidFill>
                  <a:schemeClr val="tx1"/>
                </a:solidFill>
                <a:effectLst/>
                <a:latin typeface="+mn-lt"/>
                <a:ea typeface="+mn-ea"/>
                <a:cs typeface="+mn-cs"/>
              </a:rPr>
              <a:t>Roy Fielding</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 may find that these constraints are hard to grasp with all theoretical discussion. At this point let us just try to go through the constraints one by one. However, we will get into practical understanding of these constraints later tutorials.</a:t>
            </a:r>
          </a:p>
          <a:p>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1) Client – Server Architecture style</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the first constraint in the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architectural style. According to this constraint, an application should be modeled like a Client – Server. To relate to it, application should have the UI separate from the Data. There should be a distinct component handling Front end (UI) and the Back end (Database).</a:t>
            </a:r>
          </a:p>
          <a:p>
            <a:r>
              <a:rPr lang="en-US" sz="1200" b="0" i="0" kern="1200" dirty="0">
                <a:solidFill>
                  <a:schemeClr val="tx1"/>
                </a:solidFill>
                <a:effectLst/>
                <a:latin typeface="+mn-lt"/>
                <a:ea typeface="+mn-ea"/>
                <a:cs typeface="+mn-cs"/>
              </a:rPr>
              <a:t>From our earlier chapter on </a:t>
            </a:r>
            <a:r>
              <a:rPr lang="en-US" sz="1200" b="1" i="1" u="sng" kern="1200" dirty="0">
                <a:solidFill>
                  <a:schemeClr val="tx1"/>
                </a:solidFill>
                <a:effectLst/>
                <a:latin typeface="+mn-lt"/>
                <a:ea typeface="+mn-ea"/>
                <a:cs typeface="+mn-cs"/>
                <a:hlinkClick r:id="rId3"/>
              </a:rPr>
              <a:t>Client-Server Architecture</a:t>
            </a:r>
            <a:r>
              <a:rPr lang="en-US" sz="1200" b="0" i="0" kern="1200" dirty="0">
                <a:solidFill>
                  <a:schemeClr val="tx1"/>
                </a:solidFill>
                <a:effectLst/>
                <a:latin typeface="+mn-lt"/>
                <a:ea typeface="+mn-ea"/>
                <a:cs typeface="+mn-cs"/>
              </a:rPr>
              <a:t>, UI here will act as a client and the back-end will be the server.</a:t>
            </a:r>
          </a:p>
          <a:p>
            <a:r>
              <a:rPr lang="en-US" sz="1200" b="0" i="0" kern="1200" dirty="0">
                <a:solidFill>
                  <a:schemeClr val="tx1"/>
                </a:solidFill>
                <a:effectLst/>
                <a:latin typeface="+mn-lt"/>
                <a:ea typeface="+mn-ea"/>
                <a:cs typeface="+mn-cs"/>
              </a:rPr>
              <a:t>The importance of this style of design is that the Client and Server components can evolve independently. Also, most important part is that a Server can serve multiple Clients, Clients can further be on different technologies.</a:t>
            </a:r>
          </a:p>
          <a:p>
            <a:r>
              <a:rPr lang="en-US" sz="1200" b="0" i="0" kern="1200" dirty="0">
                <a:solidFill>
                  <a:schemeClr val="tx1"/>
                </a:solidFill>
                <a:effectLst/>
                <a:latin typeface="+mn-lt"/>
                <a:ea typeface="+mn-ea"/>
                <a:cs typeface="+mn-cs"/>
              </a:rPr>
              <a:t> </a:t>
            </a:r>
          </a:p>
          <a:p>
            <a:r>
              <a:rPr lang="en-US" sz="1200" b="1" i="1" kern="1200" dirty="0">
                <a:solidFill>
                  <a:schemeClr val="tx1"/>
                </a:solidFill>
                <a:effectLst/>
                <a:latin typeface="+mn-lt"/>
                <a:ea typeface="+mn-ea"/>
                <a:cs typeface="+mn-cs"/>
              </a:rPr>
              <a:t>2) Stateless</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the second constraint in the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architectural style. According to this constraint a Server should not store context of the Client. Each request sent by the Client should not be treated with any information (context) from previous requests made by the same client.</a:t>
            </a:r>
          </a:p>
          <a:p>
            <a:r>
              <a:rPr lang="en-US" sz="1200" b="0" i="0" kern="1200" dirty="0">
                <a:solidFill>
                  <a:schemeClr val="tx1"/>
                </a:solidFill>
                <a:effectLst/>
                <a:latin typeface="+mn-lt"/>
                <a:ea typeface="+mn-ea"/>
                <a:cs typeface="+mn-cs"/>
              </a:rPr>
              <a:t>The importance of this constraints is that because of it Server implementations becomes simple. It now doesn’t need to store references of clients.</a:t>
            </a:r>
          </a:p>
          <a:p>
            <a:r>
              <a:rPr lang="en-US" sz="1200" b="0" i="0" kern="1200" dirty="0">
                <a:solidFill>
                  <a:schemeClr val="tx1"/>
                </a:solidFill>
                <a:effectLst/>
                <a:latin typeface="+mn-lt"/>
                <a:ea typeface="+mn-ea"/>
                <a:cs typeface="+mn-cs"/>
              </a:rPr>
              <a:t>Also, all the requests made by clients should be contain all the information required to service a request. We will see this constraint with example as we learn more about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in coming tutorials.</a:t>
            </a:r>
          </a:p>
          <a:p>
            <a:r>
              <a:rPr lang="en-US" sz="1200" b="0" i="0" kern="1200" dirty="0">
                <a:solidFill>
                  <a:schemeClr val="tx1"/>
                </a:solidFill>
                <a:effectLst/>
                <a:latin typeface="+mn-lt"/>
                <a:ea typeface="+mn-ea"/>
                <a:cs typeface="+mn-cs"/>
              </a:rPr>
              <a:t> </a:t>
            </a:r>
          </a:p>
          <a:p>
            <a:r>
              <a:rPr lang="en-US" sz="1200" b="1" i="1" kern="1200" dirty="0">
                <a:solidFill>
                  <a:schemeClr val="tx1"/>
                </a:solidFill>
                <a:effectLst/>
                <a:latin typeface="+mn-lt"/>
                <a:ea typeface="+mn-ea"/>
                <a:cs typeface="+mn-cs"/>
              </a:rPr>
              <a:t>3) Cache</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the third constraint in the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architectural style. According to this constraint Responses from the server should contain relevant information to tell whether the Response can be cached by the client of not. Usually this is done via a Header entry in the Response.</a:t>
            </a:r>
          </a:p>
          <a:p>
            <a:r>
              <a:rPr lang="en-US" sz="1200" b="0" i="0" kern="1200" dirty="0">
                <a:solidFill>
                  <a:schemeClr val="tx1"/>
                </a:solidFill>
                <a:effectLst/>
                <a:latin typeface="+mn-lt"/>
                <a:ea typeface="+mn-ea"/>
                <a:cs typeface="+mn-cs"/>
              </a:rPr>
              <a:t>This constraint improves the client efficiency, for cacheable responses Client need not make requests to the server. Client can simply look into its cache for the Response. This save network bandwidth and Client processing power.</a:t>
            </a:r>
          </a:p>
          <a:p>
            <a:r>
              <a:rPr lang="en-US" sz="1200" b="0" i="0" kern="1200" dirty="0">
                <a:solidFill>
                  <a:schemeClr val="tx1"/>
                </a:solidFill>
                <a:effectLst/>
                <a:latin typeface="+mn-lt"/>
                <a:ea typeface="+mn-ea"/>
                <a:cs typeface="+mn-cs"/>
              </a:rPr>
              <a:t>We will see this in detail as we learn more about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in the coming tutorials.</a:t>
            </a:r>
          </a:p>
          <a:p>
            <a:r>
              <a:rPr lang="en-US" sz="1200" b="0" i="0" kern="1200" dirty="0">
                <a:solidFill>
                  <a:schemeClr val="tx1"/>
                </a:solidFill>
                <a:effectLst/>
                <a:latin typeface="+mn-lt"/>
                <a:ea typeface="+mn-ea"/>
                <a:cs typeface="+mn-cs"/>
              </a:rPr>
              <a:t> </a:t>
            </a:r>
          </a:p>
          <a:p>
            <a:r>
              <a:rPr lang="en-US" sz="1200" b="1" i="1" kern="1200" dirty="0">
                <a:solidFill>
                  <a:schemeClr val="tx1"/>
                </a:solidFill>
                <a:effectLst/>
                <a:latin typeface="+mn-lt"/>
                <a:ea typeface="+mn-ea"/>
                <a:cs typeface="+mn-cs"/>
              </a:rPr>
              <a:t>4) Uniform Interface</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uniform interface constraint is fundamental to the design of any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service. The uniform interface simplifies and decouples the architecture, which enables each part to evolve independently. The four guiding principles of this interface are:</a:t>
            </a:r>
          </a:p>
          <a:p>
            <a:r>
              <a:rPr lang="en-US" sz="1200" b="0" i="1" kern="1200" dirty="0">
                <a:solidFill>
                  <a:schemeClr val="tx1"/>
                </a:solidFill>
                <a:effectLst/>
                <a:latin typeface="+mn-lt"/>
                <a:ea typeface="+mn-ea"/>
                <a:cs typeface="+mn-cs"/>
              </a:rPr>
              <a:t>Identification of resources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Manipulation of resources through these representations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Self-descriptive messages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Hypermedia as the engine of application state (A.K.A. HATEOAS)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r>
              <a:rPr lang="en-US" sz="1200" b="1" i="1" kern="1200" dirty="0">
                <a:solidFill>
                  <a:schemeClr val="tx1"/>
                </a:solidFill>
                <a:effectLst/>
                <a:latin typeface="+mn-lt"/>
                <a:ea typeface="+mn-ea"/>
                <a:cs typeface="+mn-cs"/>
              </a:rPr>
              <a:t>5) Layered System</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the fifth constraint in the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architectural style. According to this constraint the system implementation should be layered. Each layer abstracting out certain functionality of the overall system. A layer should not know about the existence of other layers apart from the layers that it directly interacts with.</a:t>
            </a:r>
          </a:p>
          <a:p>
            <a:r>
              <a:rPr lang="en-US" sz="1200" b="0" i="0" kern="1200" dirty="0">
                <a:solidFill>
                  <a:schemeClr val="tx1"/>
                </a:solidFill>
                <a:effectLst/>
                <a:latin typeface="+mn-lt"/>
                <a:ea typeface="+mn-ea"/>
                <a:cs typeface="+mn-cs"/>
              </a:rPr>
              <a:t>Layered software design is a common practice outside the realm of </a:t>
            </a:r>
            <a:r>
              <a:rPr lang="en-US" sz="1200" b="0" i="1"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too. This constraint decreases the overall complexity of the different components within the system. As we have to deal with relatively smaller and logical cohesive pieces of functionality it becomes easier to implement layers.</a:t>
            </a:r>
          </a:p>
          <a:p>
            <a:r>
              <a:rPr lang="en-US" sz="1200" b="0" i="0" kern="1200" dirty="0">
                <a:solidFill>
                  <a:schemeClr val="tx1"/>
                </a:solidFill>
                <a:effectLst/>
                <a:latin typeface="+mn-lt"/>
                <a:ea typeface="+mn-ea"/>
                <a:cs typeface="+mn-cs"/>
              </a:rPr>
              <a:t> </a:t>
            </a:r>
          </a:p>
          <a:p>
            <a:r>
              <a:rPr lang="en-US" sz="1200" b="1" i="1" kern="1200" dirty="0">
                <a:solidFill>
                  <a:schemeClr val="tx1"/>
                </a:solidFill>
                <a:effectLst/>
                <a:latin typeface="+mn-lt"/>
                <a:ea typeface="+mn-ea"/>
                <a:cs typeface="+mn-cs"/>
              </a:rPr>
              <a:t>6) Code on demand</a:t>
            </a:r>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an optional constraint that </a:t>
            </a:r>
            <a:r>
              <a:rPr lang="en-US" sz="1200" b="0" i="1" kern="1200" dirty="0">
                <a:solidFill>
                  <a:schemeClr val="tx1"/>
                </a:solidFill>
                <a:effectLst/>
                <a:latin typeface="+mn-lt"/>
                <a:ea typeface="+mn-ea"/>
                <a:cs typeface="+mn-cs"/>
              </a:rPr>
              <a:t>RESTful</a:t>
            </a:r>
            <a:r>
              <a:rPr lang="en-US" sz="1200" b="0" i="0" kern="1200" dirty="0">
                <a:solidFill>
                  <a:schemeClr val="tx1"/>
                </a:solidFill>
                <a:effectLst/>
                <a:latin typeface="+mn-lt"/>
                <a:ea typeface="+mn-ea"/>
                <a:cs typeface="+mn-cs"/>
              </a:rPr>
              <a:t> architecture imposes. According to this constraint a client can extend its functionality by downloading code from the Server This code can come in the form of Applets or Scripts.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is one example of how code on demand can help clients extend their functionalities.</a:t>
            </a:r>
          </a:p>
          <a:p>
            <a:r>
              <a:rPr lang="en-US" sz="1200" b="0" i="0" kern="1200" dirty="0">
                <a:solidFill>
                  <a:schemeClr val="tx1"/>
                </a:solidFill>
                <a:effectLst/>
                <a:latin typeface="+mn-lt"/>
                <a:ea typeface="+mn-ea"/>
                <a:cs typeface="+mn-cs"/>
              </a:rPr>
              <a:t>With the ability of a Server sending code to the Client, comes the security concerns.</a:t>
            </a:r>
          </a:p>
          <a:p>
            <a:endParaRPr lang="en-US" dirty="0"/>
          </a:p>
        </p:txBody>
      </p:sp>
      <p:sp>
        <p:nvSpPr>
          <p:cNvPr id="4" name="Slide Number Placeholder 3"/>
          <p:cNvSpPr>
            <a:spLocks noGrp="1"/>
          </p:cNvSpPr>
          <p:nvPr>
            <p:ph type="sldNum" sz="quarter" idx="5"/>
          </p:nvPr>
        </p:nvSpPr>
        <p:spPr/>
        <p:txBody>
          <a:bodyPr/>
          <a:lstStyle/>
          <a:p>
            <a:fld id="{40C9ED34-9336-4E32-85B3-798CF6C9735C}" type="slidenum">
              <a:rPr lang="en-US" smtClean="0"/>
              <a:t>33</a:t>
            </a:fld>
            <a:endParaRPr lang="en-US"/>
          </a:p>
        </p:txBody>
      </p:sp>
    </p:spTree>
    <p:extLst>
      <p:ext uri="{BB962C8B-B14F-4D97-AF65-F5344CB8AC3E}">
        <p14:creationId xmlns:p14="http://schemas.microsoft.com/office/powerpoint/2010/main" val="421784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36</a:t>
            </a:fld>
            <a:endParaRPr lang="en-US"/>
          </a:p>
        </p:txBody>
      </p:sp>
    </p:spTree>
    <p:extLst>
      <p:ext uri="{BB962C8B-B14F-4D97-AF65-F5344CB8AC3E}">
        <p14:creationId xmlns:p14="http://schemas.microsoft.com/office/powerpoint/2010/main" val="153835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38</a:t>
            </a:fld>
            <a:endParaRPr lang="en-US"/>
          </a:p>
        </p:txBody>
      </p:sp>
    </p:spTree>
    <p:extLst>
      <p:ext uri="{BB962C8B-B14F-4D97-AF65-F5344CB8AC3E}">
        <p14:creationId xmlns:p14="http://schemas.microsoft.com/office/powerpoint/2010/main" val="2427923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D7414-8D01-4A84-821C-C473114F358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3B3C6F5-C1A5-441B-838D-84B229010E17}"/>
              </a:ext>
            </a:extLst>
          </p:cNvPr>
          <p:cNvSpPr txBox="1">
            <a:spLocks noGrp="1"/>
          </p:cNvSpPr>
          <p:nvPr>
            <p:ph type="body" sz="quarter" idx="1"/>
          </p:nvPr>
        </p:nvSpPr>
        <p:spPr/>
        <p:txBody>
          <a:bodyPr/>
          <a:lstStyle/>
          <a:p>
            <a:pPr lvl="0"/>
            <a:r>
              <a:rPr lang="nl-NL"/>
              <a:t>Three levels of tools, ranging from the very simple to the powerful and from the free to the commercial</a:t>
            </a:r>
          </a:p>
        </p:txBody>
      </p:sp>
      <p:sp>
        <p:nvSpPr>
          <p:cNvPr id="4" name="Slide Number Placeholder 3">
            <a:extLst>
              <a:ext uri="{FF2B5EF4-FFF2-40B4-BE49-F238E27FC236}">
                <a16:creationId xmlns:a16="http://schemas.microsoft.com/office/drawing/2014/main" id="{A7408FFA-A141-4AAC-A143-78EFBA16D5A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5E4AB6F-ED89-4D81-86CF-8782A2BF9BA0}" type="slidenum">
              <a:t>43</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B433A-66A2-4F2E-BCBC-B8DEDC0514A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D1EA927-EA74-4CBE-8164-76F7D873B566}"/>
              </a:ext>
            </a:extLst>
          </p:cNvPr>
          <p:cNvSpPr txBox="1">
            <a:spLocks noGrp="1"/>
          </p:cNvSpPr>
          <p:nvPr>
            <p:ph type="body" sz="quarter" idx="1"/>
          </p:nvPr>
        </p:nvSpPr>
        <p:spPr/>
        <p:txBody>
          <a:bodyPr/>
          <a:lstStyle/>
          <a:p>
            <a:pPr lvl="0"/>
            <a:r>
              <a:rPr lang="nl-NL"/>
              <a:t>Explain what REST Assured is and why it was written</a:t>
            </a:r>
          </a:p>
          <a:p>
            <a:pPr lvl="0"/>
            <a:endParaRPr lang="nl-NL"/>
          </a:p>
          <a:p>
            <a:pPr lvl="0"/>
            <a:r>
              <a:rPr lang="nl-NL"/>
              <a:t>Explain how REST Assured can easily be made part of a bigger testing framework covering everything from unit to end-to-end and user interface testing</a:t>
            </a:r>
          </a:p>
        </p:txBody>
      </p:sp>
      <p:sp>
        <p:nvSpPr>
          <p:cNvPr id="4" name="Slide Number Placeholder 3">
            <a:extLst>
              <a:ext uri="{FF2B5EF4-FFF2-40B4-BE49-F238E27FC236}">
                <a16:creationId xmlns:a16="http://schemas.microsoft.com/office/drawing/2014/main" id="{74E395ED-396F-4273-B559-FA7C9587146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EBC009-4D8C-47AE-9480-ABAE7C68217C}" type="slidenum">
              <a:t>44</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BCB49-23D1-475C-8351-E3915397C3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C995E75-CB7F-4E36-8035-FCED861A611D}"/>
              </a:ext>
            </a:extLst>
          </p:cNvPr>
          <p:cNvSpPr txBox="1">
            <a:spLocks noGrp="1"/>
          </p:cNvSpPr>
          <p:nvPr>
            <p:ph type="body" sz="quarter" idx="1"/>
          </p:nvPr>
        </p:nvSpPr>
        <p:spPr/>
        <p:txBody>
          <a:bodyPr/>
          <a:lstStyle/>
          <a:p>
            <a:pPr lvl="0"/>
            <a:r>
              <a:rPr lang="nl-NL"/>
              <a:t>Briefly discuss the options available for installing and configuring REST Assured (this should be trivial for anybody with a bit of Java development experience)</a:t>
            </a:r>
          </a:p>
        </p:txBody>
      </p:sp>
      <p:sp>
        <p:nvSpPr>
          <p:cNvPr id="4" name="Slide Number Placeholder 3">
            <a:extLst>
              <a:ext uri="{FF2B5EF4-FFF2-40B4-BE49-F238E27FC236}">
                <a16:creationId xmlns:a16="http://schemas.microsoft.com/office/drawing/2014/main" id="{99F51508-D4B4-474D-8CA0-BEE514440CE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1FDFDAA-7F51-4794-9706-C1B380B1C961}" type="slidenum">
              <a:t>45</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79565-4C3E-46F6-B5A1-AFCE3EA96A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9B79D9E-2CEA-4E3D-92ED-EAC2F5F95579}"/>
              </a:ext>
            </a:extLst>
          </p:cNvPr>
          <p:cNvSpPr txBox="1">
            <a:spLocks noGrp="1"/>
          </p:cNvSpPr>
          <p:nvPr>
            <p:ph type="body" sz="quarter" idx="1"/>
          </p:nvPr>
        </p:nvSpPr>
        <p:spPr/>
        <p:txBody>
          <a:bodyPr/>
          <a:lstStyle/>
          <a:p>
            <a:pPr lvl="0"/>
            <a:r>
              <a:rPr lang="nl-NL"/>
              <a:t>Notes on where to find additional information on REST Assured</a:t>
            </a:r>
          </a:p>
        </p:txBody>
      </p:sp>
      <p:sp>
        <p:nvSpPr>
          <p:cNvPr id="4" name="Slide Number Placeholder 3">
            <a:extLst>
              <a:ext uri="{FF2B5EF4-FFF2-40B4-BE49-F238E27FC236}">
                <a16:creationId xmlns:a16="http://schemas.microsoft.com/office/drawing/2014/main" id="{53166D26-6899-4899-B25B-B111EF5BB0C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98A150-4204-4F47-A0B8-0C95210AA61D}" type="slidenum">
              <a:t>46</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CEFCB-DEB9-41C7-867A-704FE4687B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5D6F79-56B3-4063-86DD-1AA1EB8599E7}"/>
              </a:ext>
            </a:extLst>
          </p:cNvPr>
          <p:cNvSpPr txBox="1">
            <a:spLocks noGrp="1"/>
          </p:cNvSpPr>
          <p:nvPr>
            <p:ph type="body" sz="quarter" idx="1"/>
          </p:nvPr>
        </p:nvSpPr>
        <p:spPr/>
        <p:txBody>
          <a:bodyPr/>
          <a:lstStyle/>
          <a:p>
            <a:pPr lvl="0"/>
            <a:r>
              <a:rPr lang="nl-NL"/>
              <a:t>Demonstrate how easy it is to write a fully functional test on a RESTful web service with REST Assured. This is the only code you need. And it’s readable too!</a:t>
            </a:r>
          </a:p>
        </p:txBody>
      </p:sp>
      <p:sp>
        <p:nvSpPr>
          <p:cNvPr id="4" name="Slide Number Placeholder 3">
            <a:extLst>
              <a:ext uri="{FF2B5EF4-FFF2-40B4-BE49-F238E27FC236}">
                <a16:creationId xmlns:a16="http://schemas.microsoft.com/office/drawing/2014/main" id="{B4FAEC46-A6AD-4533-8506-7E7A7965094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AD050DA-0191-4C07-B211-3EF42803C1BE}" type="slidenum">
              <a:t>49</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46676-F74B-4B67-ADF4-E8C2D467D30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17072BF-7DCA-4A52-A4FB-964503B1DAA9}"/>
              </a:ext>
            </a:extLst>
          </p:cNvPr>
          <p:cNvSpPr txBox="1">
            <a:spLocks noGrp="1"/>
          </p:cNvSpPr>
          <p:nvPr>
            <p:ph type="body" sz="quarter" idx="1"/>
          </p:nvPr>
        </p:nvSpPr>
        <p:spPr/>
        <p:txBody>
          <a:bodyPr/>
          <a:lstStyle/>
          <a:p>
            <a:pPr lvl="0"/>
            <a:r>
              <a:rPr lang="nl-NL"/>
              <a:t>Using the example from the previous sheet, introduce some of the basic REST Assured features</a:t>
            </a:r>
          </a:p>
        </p:txBody>
      </p:sp>
      <p:sp>
        <p:nvSpPr>
          <p:cNvPr id="4" name="Slide Number Placeholder 3">
            <a:extLst>
              <a:ext uri="{FF2B5EF4-FFF2-40B4-BE49-F238E27FC236}">
                <a16:creationId xmlns:a16="http://schemas.microsoft.com/office/drawing/2014/main" id="{11566955-9002-4D02-B8F8-8FB2D134B69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A100B20-5661-451E-BFF2-0F7A5880D9CF}" type="slidenum">
              <a:t>50</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Software Architecture can be described as an evolutionary process. It has considerably evolved since the beginning of this century. We started with monolithic architectures where an application was packaged in one big file. Monolithic apps seem as antiquated/outdated as rotary dials now, but it was the primary architecture used in the 90s, when most software was only installed as a desktop client and was refreshed once every couple of years at the most.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applications started becoming more complex and businesses started seeing faster releases as a way to win against the competition, application architectures became increasingly componentized and decoupled. This process was also helped along by other disruptive ideas like virtualization and cloud native applications. All these shifts were mutually symbiotic and led to more agility and faster innovation, resulting in companies like Netflix which can ship changes to production multiple times daily.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N-tier apps, Service Oriented Architecture (SOA), and microservices are just steps in this evolution where components are getting increasingly smaller and more decoupled. The next phase of this evolution is Serverless architecture and Amazon has already made a big bet in this space with AWS Lambda.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benefits of microservices go well beyond faster innovation, like leading to better quality, cost efficiency, availability, faster time to market and better hiring.  Lets look at this in greater detail.</a:t>
            </a:r>
          </a:p>
        </p:txBody>
      </p:sp>
      <p:sp>
        <p:nvSpPr>
          <p:cNvPr id="4" name="Slide Number Placeholder 3"/>
          <p:cNvSpPr>
            <a:spLocks noGrp="1"/>
          </p:cNvSpPr>
          <p:nvPr>
            <p:ph type="sldNum" sz="quarter" idx="5"/>
          </p:nvPr>
        </p:nvSpPr>
        <p:spPr/>
        <p:txBody>
          <a:bodyPr/>
          <a:lstStyle/>
          <a:p>
            <a:fld id="{40C9ED34-9336-4E32-85B3-798CF6C9735C}" type="slidenum">
              <a:rPr lang="en-US" smtClean="0"/>
              <a:t>4</a:t>
            </a:fld>
            <a:endParaRPr lang="en-US"/>
          </a:p>
        </p:txBody>
      </p:sp>
    </p:spTree>
    <p:extLst>
      <p:ext uri="{BB962C8B-B14F-4D97-AF65-F5344CB8AC3E}">
        <p14:creationId xmlns:p14="http://schemas.microsoft.com/office/powerpoint/2010/main" val="3425484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5A934-0096-4FEF-B81B-56068B61B71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EC687F7-65E6-4360-A6C4-05710FDEB770}"/>
              </a:ext>
            </a:extLst>
          </p:cNvPr>
          <p:cNvSpPr txBox="1">
            <a:spLocks noGrp="1"/>
          </p:cNvSpPr>
          <p:nvPr>
            <p:ph type="body" sz="quarter" idx="1"/>
          </p:nvPr>
        </p:nvSpPr>
        <p:spPr/>
        <p:txBody>
          <a:bodyPr/>
          <a:lstStyle/>
          <a:p>
            <a:pPr lvl="0"/>
            <a:r>
              <a:rPr lang="nl-NL"/>
              <a:t>Go into a little more detail with regards to Hamcrest matchers – readable matchers for creating checks</a:t>
            </a:r>
          </a:p>
        </p:txBody>
      </p:sp>
      <p:sp>
        <p:nvSpPr>
          <p:cNvPr id="4" name="Slide Number Placeholder 3">
            <a:extLst>
              <a:ext uri="{FF2B5EF4-FFF2-40B4-BE49-F238E27FC236}">
                <a16:creationId xmlns:a16="http://schemas.microsoft.com/office/drawing/2014/main" id="{F0104DB0-99AF-4C18-85E1-DA479E46CD5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2C0FAD8-5D09-40EE-85F8-051991D3C175}" type="slidenum">
              <a:t>51</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FA178-032A-40E8-8DAE-3194CD8EA9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7937F67-380D-4238-BBCC-D90F066067E0}"/>
              </a:ext>
            </a:extLst>
          </p:cNvPr>
          <p:cNvSpPr txBox="1">
            <a:spLocks noGrp="1"/>
          </p:cNvSpPr>
          <p:nvPr>
            <p:ph type="body" sz="quarter" idx="1"/>
          </p:nvPr>
        </p:nvSpPr>
        <p:spPr/>
        <p:txBody>
          <a:bodyPr/>
          <a:lstStyle/>
          <a:p>
            <a:pPr lvl="0"/>
            <a:r>
              <a:rPr lang="nl-NL"/>
              <a:t>Go into a little more detail with regards to Gpath for effective selection of elements from XML and JSON responses</a:t>
            </a:r>
          </a:p>
        </p:txBody>
      </p:sp>
      <p:sp>
        <p:nvSpPr>
          <p:cNvPr id="4" name="Slide Number Placeholder 3">
            <a:extLst>
              <a:ext uri="{FF2B5EF4-FFF2-40B4-BE49-F238E27FC236}">
                <a16:creationId xmlns:a16="http://schemas.microsoft.com/office/drawing/2014/main" id="{5CB046F0-78C5-4978-867C-8612978D392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38D9105-00B8-4692-89D4-7B021155AD1E}" type="slidenum">
              <a:t>52</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5FE46-FB7B-4AAA-8043-AAD391BF3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308FFDB-D784-469B-A86C-2B0982B35B22}"/>
              </a:ext>
            </a:extLst>
          </p:cNvPr>
          <p:cNvSpPr txBox="1">
            <a:spLocks noGrp="1"/>
          </p:cNvSpPr>
          <p:nvPr>
            <p:ph type="body" sz="quarter" idx="1"/>
          </p:nvPr>
        </p:nvSpPr>
        <p:spPr/>
        <p:txBody>
          <a:bodyPr/>
          <a:lstStyle/>
          <a:p>
            <a:pPr lvl="0"/>
            <a:r>
              <a:rPr lang="nl-NL"/>
              <a:t>Example – also explain the [0] needed since we’re dealing with a collection of Places here, and the single quotes to deal with the space in the JSON field name</a:t>
            </a:r>
          </a:p>
        </p:txBody>
      </p:sp>
      <p:sp>
        <p:nvSpPr>
          <p:cNvPr id="4" name="Slide Number Placeholder 3">
            <a:extLst>
              <a:ext uri="{FF2B5EF4-FFF2-40B4-BE49-F238E27FC236}">
                <a16:creationId xmlns:a16="http://schemas.microsoft.com/office/drawing/2014/main" id="{270E9D5D-988F-41FD-A5EF-3194F3D0D5F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39C1CB-1461-4174-9880-96BF0BECC797}" type="slidenum">
              <a:t>53</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511C8B-4ED5-4B6E-91E7-A628A50872C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4A5D9BD-E814-40C6-AED1-388BD6009D13}"/>
              </a:ext>
            </a:extLst>
          </p:cNvPr>
          <p:cNvSpPr txBox="1">
            <a:spLocks noGrp="1"/>
          </p:cNvSpPr>
          <p:nvPr>
            <p:ph type="body" sz="quarter" idx="1"/>
          </p:nvPr>
        </p:nvSpPr>
        <p:spPr/>
        <p:txBody>
          <a:bodyPr/>
          <a:lstStyle/>
          <a:p>
            <a:pPr lvl="0"/>
            <a:r>
              <a:rPr lang="nl-NL"/>
              <a:t>Explain how you can not only perform validations on response content, but also on response headers.</a:t>
            </a:r>
          </a:p>
        </p:txBody>
      </p:sp>
      <p:sp>
        <p:nvSpPr>
          <p:cNvPr id="4" name="Slide Number Placeholder 3">
            <a:extLst>
              <a:ext uri="{FF2B5EF4-FFF2-40B4-BE49-F238E27FC236}">
                <a16:creationId xmlns:a16="http://schemas.microsoft.com/office/drawing/2014/main" id="{0EE10FE3-0308-4D8F-BC21-B8E9650ADEE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54D5628-42C0-4D4B-B9B6-67F917992EF4}" type="slidenum">
              <a:t>54</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F0A7A-5445-4473-BE0C-88A92B32593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009C60B-3DBD-4EEB-ACE5-BBABCCAB63C1}"/>
              </a:ext>
            </a:extLst>
          </p:cNvPr>
          <p:cNvSpPr txBox="1">
            <a:spLocks noGrp="1"/>
          </p:cNvSpPr>
          <p:nvPr>
            <p:ph type="body" sz="quarter" idx="1"/>
          </p:nvPr>
        </p:nvSpPr>
        <p:spPr/>
        <p:txBody>
          <a:bodyPr/>
          <a:lstStyle/>
          <a:p>
            <a:pPr lvl="0"/>
            <a:r>
              <a:rPr lang="nl-NL"/>
              <a:t>Explain why this API was chosen (simple, very ‘real’ data, something lots of people can relate to)</a:t>
            </a:r>
          </a:p>
          <a:p>
            <a:pPr lvl="0"/>
            <a:endParaRPr lang="nl-NL"/>
          </a:p>
          <a:p>
            <a:pPr lvl="0"/>
            <a:r>
              <a:rPr lang="nl-NL"/>
              <a:t>Mocks are included in the project to avoid the risk of the API being unavailable during the workshop (this actually happened to me once), feel free to remove it and test against the actual API</a:t>
            </a:r>
          </a:p>
          <a:p>
            <a:pPr lvl="0"/>
            <a:endParaRPr lang="nl-NL"/>
          </a:p>
          <a:p>
            <a:pPr lvl="0"/>
            <a:r>
              <a:rPr lang="nl-NL"/>
              <a:t>Alternatively, you can always use your own API of course!</a:t>
            </a:r>
          </a:p>
        </p:txBody>
      </p:sp>
      <p:sp>
        <p:nvSpPr>
          <p:cNvPr id="4" name="Slide Number Placeholder 3">
            <a:extLst>
              <a:ext uri="{FF2B5EF4-FFF2-40B4-BE49-F238E27FC236}">
                <a16:creationId xmlns:a16="http://schemas.microsoft.com/office/drawing/2014/main" id="{BE36F008-9CA4-4676-AD30-3884078B22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8946A66-8415-4C9D-9AD1-5C5DE7E9D675}"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55</a:t>
            </a:fld>
            <a:endParaRPr kumimoji="0" lang="nl-NL" sz="12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57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99CA-F250-4F50-BADF-D351525623E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AB0099F-4346-454A-AED0-43FFC02360F1}"/>
              </a:ext>
            </a:extLst>
          </p:cNvPr>
          <p:cNvSpPr txBox="1">
            <a:spLocks noGrp="1"/>
          </p:cNvSpPr>
          <p:nvPr>
            <p:ph type="body" sz="quarter" idx="1"/>
          </p:nvPr>
        </p:nvSpPr>
        <p:spPr/>
        <p:txBody>
          <a:bodyPr/>
          <a:lstStyle/>
          <a:p>
            <a:pPr lvl="0"/>
            <a:r>
              <a:rPr lang="nl-NL"/>
              <a:t>Explain the difference between path and query string parameters in RESTful web services</a:t>
            </a:r>
          </a:p>
        </p:txBody>
      </p:sp>
      <p:sp>
        <p:nvSpPr>
          <p:cNvPr id="4" name="Slide Number Placeholder 3">
            <a:extLst>
              <a:ext uri="{FF2B5EF4-FFF2-40B4-BE49-F238E27FC236}">
                <a16:creationId xmlns:a16="http://schemas.microsoft.com/office/drawing/2014/main" id="{AA4F93A4-C0CC-453D-A36C-F76E0CC483D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7D80D5E-092C-42BE-83C4-CE827814DFCE}" type="slidenum">
              <a:t>56</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DD5F6-44B9-4012-80EF-B6D8AEF810C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6366499-F2AD-4FC7-9839-07F76B3157CA}"/>
              </a:ext>
            </a:extLst>
          </p:cNvPr>
          <p:cNvSpPr txBox="1">
            <a:spLocks noGrp="1"/>
          </p:cNvSpPr>
          <p:nvPr>
            <p:ph type="body" sz="quarter" idx="1"/>
          </p:nvPr>
        </p:nvSpPr>
        <p:spPr/>
        <p:txBody>
          <a:bodyPr/>
          <a:lstStyle/>
          <a:p>
            <a:pPr lvl="0"/>
            <a:r>
              <a:rPr lang="nl-NL"/>
              <a:t>Explain how you define query string parameters to be used when calling a service in REST Assured (using params() )</a:t>
            </a:r>
          </a:p>
        </p:txBody>
      </p:sp>
      <p:sp>
        <p:nvSpPr>
          <p:cNvPr id="4" name="Slide Number Placeholder 3">
            <a:extLst>
              <a:ext uri="{FF2B5EF4-FFF2-40B4-BE49-F238E27FC236}">
                <a16:creationId xmlns:a16="http://schemas.microsoft.com/office/drawing/2014/main" id="{ED68B408-0771-4C16-BE62-51A67D6FC65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864EBE-ECAF-4186-91C0-CC4A39FC1194}" type="slidenum">
              <a:t>57</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7B305-2EF7-4D56-AD0A-3F125115DF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908A669-4B1C-4274-8F0B-85E30B722C7A}"/>
              </a:ext>
            </a:extLst>
          </p:cNvPr>
          <p:cNvSpPr txBox="1">
            <a:spLocks noGrp="1"/>
          </p:cNvSpPr>
          <p:nvPr>
            <p:ph type="body" sz="quarter" idx="1"/>
          </p:nvPr>
        </p:nvSpPr>
        <p:spPr/>
        <p:txBody>
          <a:bodyPr/>
          <a:lstStyle/>
          <a:p>
            <a:pPr lvl="0"/>
            <a:r>
              <a:rPr lang="nl-NL"/>
              <a:t>Explain how you define path parameters to be used when calling a service in REST Assured (using pathParam() )</a:t>
            </a:r>
          </a:p>
          <a:p>
            <a:pPr lvl="0"/>
            <a:endParaRPr lang="nl-NL"/>
          </a:p>
        </p:txBody>
      </p:sp>
      <p:sp>
        <p:nvSpPr>
          <p:cNvPr id="4" name="Slide Number Placeholder 3">
            <a:extLst>
              <a:ext uri="{FF2B5EF4-FFF2-40B4-BE49-F238E27FC236}">
                <a16:creationId xmlns:a16="http://schemas.microsoft.com/office/drawing/2014/main" id="{C1A2A42F-EF4B-4843-8F24-18E396D41BB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86F6240-279D-486B-B1B5-EA655A61EF3B}" type="slidenum">
              <a:t>58</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7647D-5C54-4535-A499-41ACBAD23C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1CCFE2-B237-4FCC-89D0-9DD507ADFCAC}"/>
              </a:ext>
            </a:extLst>
          </p:cNvPr>
          <p:cNvSpPr txBox="1">
            <a:spLocks noGrp="1"/>
          </p:cNvSpPr>
          <p:nvPr>
            <p:ph type="body" sz="quarter" idx="1"/>
          </p:nvPr>
        </p:nvSpPr>
        <p:spPr/>
        <p:txBody>
          <a:bodyPr/>
          <a:lstStyle/>
          <a:p>
            <a:pPr lvl="0"/>
            <a:r>
              <a:rPr lang="nl-NL"/>
              <a:t>Explain how to create data driven tests using the TestNG or JUnit @DataProvider and (path or query string) parameters</a:t>
            </a:r>
          </a:p>
        </p:txBody>
      </p:sp>
      <p:sp>
        <p:nvSpPr>
          <p:cNvPr id="4" name="Slide Number Placeholder 3">
            <a:extLst>
              <a:ext uri="{FF2B5EF4-FFF2-40B4-BE49-F238E27FC236}">
                <a16:creationId xmlns:a16="http://schemas.microsoft.com/office/drawing/2014/main" id="{BC2F41DE-9DCB-467C-A170-70DFAF7F6B8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54F8F7-8B99-4F76-A56C-56A83016FCCA}" type="slidenum">
              <a:t>59</a:t>
            </a:fld>
            <a:endParaRPr lang="nl-NL"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091264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7647D-5C54-4535-A499-41ACBAD23C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1CCFE2-B237-4FCC-89D0-9DD507ADFCAC}"/>
              </a:ext>
            </a:extLst>
          </p:cNvPr>
          <p:cNvSpPr txBox="1">
            <a:spLocks noGrp="1"/>
          </p:cNvSpPr>
          <p:nvPr>
            <p:ph type="body" sz="quarter" idx="1"/>
          </p:nvPr>
        </p:nvSpPr>
        <p:spPr/>
        <p:txBody>
          <a:bodyPr/>
          <a:lstStyle/>
          <a:p>
            <a:pPr lvl="0"/>
            <a:r>
              <a:rPr lang="nl-NL"/>
              <a:t>Explain how to create data driven tests using the TestNG or JUnit @DataProvider and (path or query string) parameters</a:t>
            </a:r>
          </a:p>
        </p:txBody>
      </p:sp>
      <p:sp>
        <p:nvSpPr>
          <p:cNvPr id="4" name="Slide Number Placeholder 3">
            <a:extLst>
              <a:ext uri="{FF2B5EF4-FFF2-40B4-BE49-F238E27FC236}">
                <a16:creationId xmlns:a16="http://schemas.microsoft.com/office/drawing/2014/main" id="{BC2F41DE-9DCB-467C-A170-70DFAF7F6B8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54F8F7-8B99-4F76-A56C-56A83016FCCA}" type="slidenum">
              <a:t>60</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to change can be due to the availability of new technologies, new ideas, new methods, or evolving consumer expectations</a:t>
            </a:r>
          </a:p>
          <a:p>
            <a:endParaRPr lang="en-US" dirty="0"/>
          </a:p>
          <a:p>
            <a:r>
              <a:rPr lang="en-US" dirty="0"/>
              <a:t>If we look at this at a more detailed way, in the 1980’s most of the architectures were of monolithic and the code/app was in a single system. They were using technologies like CORBA etc. Then Sun systems has published a paper on the RPC – Remote Procedure Calls and people could able to interact between systems in a network. Then comes the EAI – Enterprise Application Integration, ESB – Enterprise Service Bus etc. Later comes the SOA, REST and now its cloud, IoT and </a:t>
            </a:r>
            <a:r>
              <a:rPr lang="en-US" dirty="0" err="1"/>
              <a:t>WoT</a:t>
            </a:r>
            <a:r>
              <a:rPr lang="en-US" dirty="0"/>
              <a:t>!</a:t>
            </a:r>
          </a:p>
        </p:txBody>
      </p:sp>
      <p:sp>
        <p:nvSpPr>
          <p:cNvPr id="4" name="Slide Number Placeholder 3"/>
          <p:cNvSpPr>
            <a:spLocks noGrp="1"/>
          </p:cNvSpPr>
          <p:nvPr>
            <p:ph type="sldNum" sz="quarter" idx="5"/>
          </p:nvPr>
        </p:nvSpPr>
        <p:spPr/>
        <p:txBody>
          <a:bodyPr/>
          <a:lstStyle/>
          <a:p>
            <a:fld id="{40C9ED34-9336-4E32-85B3-798CF6C9735C}" type="slidenum">
              <a:rPr lang="en-US" smtClean="0"/>
              <a:t>5</a:t>
            </a:fld>
            <a:endParaRPr lang="en-US"/>
          </a:p>
        </p:txBody>
      </p:sp>
    </p:spTree>
    <p:extLst>
      <p:ext uri="{BB962C8B-B14F-4D97-AF65-F5344CB8AC3E}">
        <p14:creationId xmlns:p14="http://schemas.microsoft.com/office/powerpoint/2010/main" val="2320548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F410B-622E-4E55-814F-A1D4CC6243D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0A299A4-656A-41E8-B744-481B622B1128}"/>
              </a:ext>
            </a:extLst>
          </p:cNvPr>
          <p:cNvSpPr txBox="1">
            <a:spLocks noGrp="1"/>
          </p:cNvSpPr>
          <p:nvPr>
            <p:ph type="body" sz="quarter" idx="1"/>
          </p:nvPr>
        </p:nvSpPr>
        <p:spPr/>
        <p:txBody>
          <a:bodyPr/>
          <a:lstStyle/>
          <a:p>
            <a:pPr lvl="0"/>
            <a:r>
              <a:rPr lang="nl-NL"/>
              <a:t>Explain why web services sometimes need to be secured and introduce the different authentication options for RESTful web services</a:t>
            </a:r>
          </a:p>
        </p:txBody>
      </p:sp>
      <p:sp>
        <p:nvSpPr>
          <p:cNvPr id="4" name="Slide Number Placeholder 3">
            <a:extLst>
              <a:ext uri="{FF2B5EF4-FFF2-40B4-BE49-F238E27FC236}">
                <a16:creationId xmlns:a16="http://schemas.microsoft.com/office/drawing/2014/main" id="{C6E410CD-52A8-4301-AE77-36A5A34E7F2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C34DD9-9198-446D-BBD5-56CE347407AC}" type="slidenum">
              <a:t>61</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DA642-F37F-457B-9A96-0E0789AB7B9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5A648F5-7C79-4D50-8565-302A27410B35}"/>
              </a:ext>
            </a:extLst>
          </p:cNvPr>
          <p:cNvSpPr txBox="1">
            <a:spLocks noGrp="1"/>
          </p:cNvSpPr>
          <p:nvPr>
            <p:ph type="body" sz="quarter" idx="1"/>
          </p:nvPr>
        </p:nvSpPr>
        <p:spPr/>
        <p:txBody>
          <a:bodyPr/>
          <a:lstStyle/>
          <a:p>
            <a:pPr lvl="0"/>
            <a:r>
              <a:rPr lang="nl-NL"/>
              <a:t>Explain Basic (username / password) authentication</a:t>
            </a:r>
          </a:p>
        </p:txBody>
      </p:sp>
      <p:sp>
        <p:nvSpPr>
          <p:cNvPr id="4" name="Slide Number Placeholder 3">
            <a:extLst>
              <a:ext uri="{FF2B5EF4-FFF2-40B4-BE49-F238E27FC236}">
                <a16:creationId xmlns:a16="http://schemas.microsoft.com/office/drawing/2014/main" id="{3895CC1F-D092-424C-A5F8-04A62F3212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D0D3179-A241-44DE-83F0-8FA9F2D6A3A8}" type="slidenum">
              <a:t>62</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3D3B4-DAA7-4B59-B3C9-532C0D76ED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E1AEB68-7C95-4BFA-AB4B-A79F9177BC76}"/>
              </a:ext>
            </a:extLst>
          </p:cNvPr>
          <p:cNvSpPr txBox="1">
            <a:spLocks noGrp="1"/>
          </p:cNvSpPr>
          <p:nvPr>
            <p:ph type="body" sz="quarter" idx="1"/>
          </p:nvPr>
        </p:nvSpPr>
        <p:spPr/>
        <p:txBody>
          <a:bodyPr/>
          <a:lstStyle/>
          <a:p>
            <a:pPr lvl="0"/>
            <a:r>
              <a:rPr lang="nl-NL"/>
              <a:t>Explain Oauth</a:t>
            </a:r>
          </a:p>
          <a:p>
            <a:pPr marL="228600" lvl="0" indent="-228600">
              <a:buSzPct val="100000"/>
              <a:buAutoNum type="arabicPeriod"/>
            </a:pPr>
            <a:r>
              <a:rPr lang="nl-NL"/>
              <a:t>Retrieve access token by calling endpoint (mostly secured using Basic authentication)</a:t>
            </a:r>
          </a:p>
          <a:p>
            <a:pPr marL="228600" lvl="0" indent="-228600">
              <a:buSzPct val="100000"/>
              <a:buAutoNum type="arabicPeriod"/>
            </a:pPr>
            <a:r>
              <a:rPr lang="nl-NL"/>
              <a:t>Include obtained authentication token in the header of all subsequent requests</a:t>
            </a:r>
          </a:p>
          <a:p>
            <a:pPr marL="228600" lvl="0" indent="-228600">
              <a:buSzPct val="100000"/>
              <a:buAutoNum type="arabicPeriod"/>
            </a:pPr>
            <a:endParaRPr lang="nl-NL"/>
          </a:p>
          <a:p>
            <a:pPr lvl="0"/>
            <a:r>
              <a:rPr lang="nl-NL"/>
              <a:t>Explain that authentication token is tied to a specific user and that it has an expiration time (after which a new token needs to be requested)</a:t>
            </a:r>
          </a:p>
        </p:txBody>
      </p:sp>
      <p:sp>
        <p:nvSpPr>
          <p:cNvPr id="4" name="Slide Number Placeholder 3">
            <a:extLst>
              <a:ext uri="{FF2B5EF4-FFF2-40B4-BE49-F238E27FC236}">
                <a16:creationId xmlns:a16="http://schemas.microsoft.com/office/drawing/2014/main" id="{0C7E7D13-F520-4CD2-B1DA-237BCA19A95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2737FC-DA53-47D4-9C85-770A2D4150D5}" type="slidenum">
              <a:t>63</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21E1C-5EA0-4E1D-B1A0-4583C5FE2E8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0FDDF71-84A0-4698-9FCD-AE3B98FEBA17}"/>
              </a:ext>
            </a:extLst>
          </p:cNvPr>
          <p:cNvSpPr txBox="1">
            <a:spLocks noGrp="1"/>
          </p:cNvSpPr>
          <p:nvPr>
            <p:ph type="body" sz="quarter" idx="1"/>
          </p:nvPr>
        </p:nvSpPr>
        <p:spPr/>
        <p:txBody>
          <a:bodyPr/>
          <a:lstStyle/>
          <a:p>
            <a:pPr lvl="0"/>
            <a:r>
              <a:rPr lang="nl-NL"/>
              <a:t>Refer to the exercise where you needed to manually copy and paste the OAuth authentication token. This is cumbersome, especially when you want to have your tests run unattended (which you want to ;). To be able to do so, you need a way to extract response values from a certain request (in this case the authentication token) and reuse it in subsequent tests.</a:t>
            </a:r>
          </a:p>
        </p:txBody>
      </p:sp>
      <p:sp>
        <p:nvSpPr>
          <p:cNvPr id="4" name="Slide Number Placeholder 3">
            <a:extLst>
              <a:ext uri="{FF2B5EF4-FFF2-40B4-BE49-F238E27FC236}">
                <a16:creationId xmlns:a16="http://schemas.microsoft.com/office/drawing/2014/main" id="{7DE59884-1797-4000-8721-47C11919276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7A7B2E1-8AF2-496D-A8E4-B5644DB30E46}" type="slidenum">
              <a:t>64</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C0D5F-8652-4B7B-A7E6-08B43E304EB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48204B8-05C2-4AAB-85C6-DD744B92B5CC}"/>
              </a:ext>
            </a:extLst>
          </p:cNvPr>
          <p:cNvSpPr txBox="1">
            <a:spLocks noGrp="1"/>
          </p:cNvSpPr>
          <p:nvPr>
            <p:ph type="body" sz="quarter" idx="1"/>
          </p:nvPr>
        </p:nvSpPr>
        <p:spPr/>
        <p:txBody>
          <a:bodyPr/>
          <a:lstStyle/>
          <a:p>
            <a:pPr lvl="0"/>
            <a:r>
              <a:rPr lang="nl-NL"/>
              <a:t>Explain the REST Assured extract() feature, which you can use (using GPath) to extract certain values from a response for later reuse.</a:t>
            </a:r>
          </a:p>
        </p:txBody>
      </p:sp>
      <p:sp>
        <p:nvSpPr>
          <p:cNvPr id="4" name="Slide Number Placeholder 3">
            <a:extLst>
              <a:ext uri="{FF2B5EF4-FFF2-40B4-BE49-F238E27FC236}">
                <a16:creationId xmlns:a16="http://schemas.microsoft.com/office/drawing/2014/main" id="{F889EFEF-9007-45E1-9F6A-6AA80E464BA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EB8895A-035D-412C-B8FC-24AC1B3EF434}" type="slidenum">
              <a:t>65</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B9394-BCA8-4CD3-87FF-CDD2F72FDA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08CA1AD-8FD8-4DC4-BFC3-05D9EB5F16E8}"/>
              </a:ext>
            </a:extLst>
          </p:cNvPr>
          <p:cNvSpPr txBox="1">
            <a:spLocks noGrp="1"/>
          </p:cNvSpPr>
          <p:nvPr>
            <p:ph type="body" sz="quarter" idx="1"/>
          </p:nvPr>
        </p:nvSpPr>
        <p:spPr/>
        <p:txBody>
          <a:bodyPr/>
          <a:lstStyle/>
          <a:p>
            <a:pPr lvl="0"/>
            <a:r>
              <a:rPr lang="nl-NL"/>
              <a:t>If you want the same check to be performed for a lot of different API calls, including them in each and every test (and having to update them X times when they require maintenance) is a waste of effort…</a:t>
            </a:r>
          </a:p>
        </p:txBody>
      </p:sp>
      <p:sp>
        <p:nvSpPr>
          <p:cNvPr id="4" name="Slide Number Placeholder 3">
            <a:extLst>
              <a:ext uri="{FF2B5EF4-FFF2-40B4-BE49-F238E27FC236}">
                <a16:creationId xmlns:a16="http://schemas.microsoft.com/office/drawing/2014/main" id="{2186B508-A79E-451E-B91E-67F2180825E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3E1F2-95A8-4410-A660-3A488A630477}" type="slidenum">
              <a:t>66</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BA50B-DC4D-426F-8ABA-F165A27F92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B61E002-A6DC-4419-8986-21279C1B9FC6}"/>
              </a:ext>
            </a:extLst>
          </p:cNvPr>
          <p:cNvSpPr txBox="1">
            <a:spLocks noGrp="1"/>
          </p:cNvSpPr>
          <p:nvPr>
            <p:ph type="body" sz="quarter" idx="1"/>
          </p:nvPr>
        </p:nvSpPr>
        <p:spPr/>
        <p:txBody>
          <a:bodyPr/>
          <a:lstStyle/>
          <a:p>
            <a:pPr lvl="0"/>
            <a:r>
              <a:rPr lang="nl-NL"/>
              <a:t>The ResponseSpecBuilder supports defining checks globally. You can then use these in your tests and combine them with test-specific checks.</a:t>
            </a:r>
          </a:p>
        </p:txBody>
      </p:sp>
      <p:sp>
        <p:nvSpPr>
          <p:cNvPr id="4" name="Slide Number Placeholder 3">
            <a:extLst>
              <a:ext uri="{FF2B5EF4-FFF2-40B4-BE49-F238E27FC236}">
                <a16:creationId xmlns:a16="http://schemas.microsoft.com/office/drawing/2014/main" id="{3FDF4E2C-0BED-48B2-9B6E-18D2389D225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52EDCEC-2507-4D6E-AF7B-A45A1444D4F7}" type="slidenum">
              <a:t>67</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9C799-8AEA-4DF9-9A0F-60267E1CE85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BFBC5DD-1A17-45F4-8EE8-DCE4CF9B1B5D}"/>
              </a:ext>
            </a:extLst>
          </p:cNvPr>
          <p:cNvSpPr txBox="1">
            <a:spLocks noGrp="1"/>
          </p:cNvSpPr>
          <p:nvPr>
            <p:ph type="body" sz="quarter" idx="1"/>
          </p:nvPr>
        </p:nvSpPr>
        <p:spPr/>
        <p:txBody>
          <a:bodyPr/>
          <a:lstStyle/>
          <a:p>
            <a:pPr lvl="0"/>
            <a:r>
              <a:rPr lang="nl-NL"/>
              <a:t>If you want the same check to be performed for a lot of different API calls, including them in each and every test (and having to update them X times when they require maintenance) is a waste of effort…</a:t>
            </a:r>
          </a:p>
        </p:txBody>
      </p:sp>
      <p:sp>
        <p:nvSpPr>
          <p:cNvPr id="4" name="Slide Number Placeholder 3">
            <a:extLst>
              <a:ext uri="{FF2B5EF4-FFF2-40B4-BE49-F238E27FC236}">
                <a16:creationId xmlns:a16="http://schemas.microsoft.com/office/drawing/2014/main" id="{D5609D1F-3EA9-4399-8128-C840ACE238D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33FF9FC-81C2-482D-88C8-90A74C150015}" type="slidenum">
              <a:t>68</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F07AD-101D-46D2-8A14-13DB25B69B9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9D86D9-D271-4E70-BD26-B4E0BD90C19B}"/>
              </a:ext>
            </a:extLst>
          </p:cNvPr>
          <p:cNvSpPr txBox="1">
            <a:spLocks noGrp="1"/>
          </p:cNvSpPr>
          <p:nvPr>
            <p:ph type="body" sz="quarter" idx="1"/>
          </p:nvPr>
        </p:nvSpPr>
        <p:spPr/>
        <p:txBody>
          <a:bodyPr/>
          <a:lstStyle/>
          <a:p>
            <a:pPr lvl="0"/>
            <a:r>
              <a:rPr lang="nl-NL"/>
              <a:t>Any questions?</a:t>
            </a:r>
          </a:p>
        </p:txBody>
      </p:sp>
      <p:sp>
        <p:nvSpPr>
          <p:cNvPr id="4" name="Slide Number Placeholder 3">
            <a:extLst>
              <a:ext uri="{FF2B5EF4-FFF2-40B4-BE49-F238E27FC236}">
                <a16:creationId xmlns:a16="http://schemas.microsoft.com/office/drawing/2014/main" id="{9CC864D2-459F-40A2-B5AF-0AFFBCF062D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797C95C-FBDB-4AA5-977F-19F9A2193BE5}" type="slidenum">
              <a:t>81</a:t>
            </a:fld>
            <a:endParaRPr lang="nl-NL" sz="1200" b="0" i="0" u="none" strike="noStrike" kern="1200" cap="none" spc="0" baseline="0">
              <a:solidFill>
                <a:srgbClr val="000000"/>
              </a:solidFill>
              <a:uFillTx/>
              <a:latin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F07AD-101D-46D2-8A14-13DB25B69B9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9D86D9-D271-4E70-BD26-B4E0BD90C19B}"/>
              </a:ext>
            </a:extLst>
          </p:cNvPr>
          <p:cNvSpPr txBox="1">
            <a:spLocks noGrp="1"/>
          </p:cNvSpPr>
          <p:nvPr>
            <p:ph type="body" sz="quarter" idx="1"/>
          </p:nvPr>
        </p:nvSpPr>
        <p:spPr/>
        <p:txBody>
          <a:bodyPr/>
          <a:lstStyle/>
          <a:p>
            <a:pPr lvl="0"/>
            <a:r>
              <a:rPr lang="nl-NL"/>
              <a:t>Any questions?</a:t>
            </a:r>
          </a:p>
        </p:txBody>
      </p:sp>
      <p:sp>
        <p:nvSpPr>
          <p:cNvPr id="4" name="Slide Number Placeholder 3">
            <a:extLst>
              <a:ext uri="{FF2B5EF4-FFF2-40B4-BE49-F238E27FC236}">
                <a16:creationId xmlns:a16="http://schemas.microsoft.com/office/drawing/2014/main" id="{9CC864D2-459F-40A2-B5AF-0AFFBCF062D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797C95C-FBDB-4AA5-977F-19F9A2193BE5}" type="slidenum">
              <a:t>84</a:t>
            </a:fld>
            <a:endParaRPr lang="nl-NL"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18142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Before 2000 most of the applications are built from scratch. Every component is designed and built from scratch and this used to increase the development cycles. Waterfall is adopted for project management and because of the huge timelines the chances of failing is high. Development cycles did not adopt to the changes in requirements during the development phase. Business users are not integrated into the development phase which resulted in mismatch when the application is finally delivered. The success rate of projects is very less during this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Monolithic – as we see here it used to follow the layered approach, each layer for UI, business logic and data. There used to be single artifact for the whole application.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Service Oriented – Since the business complexity has increased, we introduced middle-ware such as EAI/ESB etc. and used different services and data bases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Microservices - In short, the microservice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 There is a bare minimum of centralized management of these services, which may be written in different programming languages and use different data storage technologies.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0C9ED34-9336-4E32-85B3-798CF6C9735C}" type="slidenum">
              <a:rPr lang="en-US" smtClean="0"/>
              <a:t>6</a:t>
            </a:fld>
            <a:endParaRPr lang="en-US"/>
          </a:p>
        </p:txBody>
      </p:sp>
    </p:spTree>
    <p:extLst>
      <p:ext uri="{BB962C8B-B14F-4D97-AF65-F5344CB8AC3E}">
        <p14:creationId xmlns:p14="http://schemas.microsoft.com/office/powerpoint/2010/main" val="277197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understand client server architecture let us take a small example. Let us say that we need to get the weather data for my city today. To do this I will need to ask someone who knows about the weather conditions in my city. Assuming that computers are not yet available, we would typically look at the day’s newspaper or may be listen to the radio.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process, there are two distinct participants. First one is you, who wants the information about the weather. The second one is the Radio or Newspaper who provides the information. If we were to name these two participants, we have</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Consumer who wants to consume specific information. Also, called as Client in Client-Server context.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Provider who provides the information. Also, called as Server in Client-Server context.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age of Computers, a client and a server are two computers separated by miles but connected by Web (Internet). However, important point to note here is that it is not necessary that Client and a Server should be miles apart, it could be that Client and Server programs are running as two processes on the same computer.</a:t>
            </a:r>
          </a:p>
          <a:p>
            <a:endParaRPr lang="en-US" dirty="0"/>
          </a:p>
        </p:txBody>
      </p:sp>
      <p:sp>
        <p:nvSpPr>
          <p:cNvPr id="4" name="Slide Number Placeholder 3"/>
          <p:cNvSpPr>
            <a:spLocks noGrp="1"/>
          </p:cNvSpPr>
          <p:nvPr>
            <p:ph type="sldNum" sz="quarter" idx="5"/>
          </p:nvPr>
        </p:nvSpPr>
        <p:spPr/>
        <p:txBody>
          <a:bodyPr/>
          <a:lstStyle/>
          <a:p>
            <a:fld id="{40C9ED34-9336-4E32-85B3-798CF6C9735C}" type="slidenum">
              <a:rPr lang="en-US" smtClean="0"/>
              <a:t>7</a:t>
            </a:fld>
            <a:endParaRPr lang="en-US"/>
          </a:p>
        </p:txBody>
      </p:sp>
    </p:spTree>
    <p:extLst>
      <p:ext uri="{BB962C8B-B14F-4D97-AF65-F5344CB8AC3E}">
        <p14:creationId xmlns:p14="http://schemas.microsoft.com/office/powerpoint/2010/main" val="423402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Further discussing the above example, we would read a newspaper or listen to the radio to get the weather updates. Newspaper and Radio use your local language and you will be able to understand what is written in the paper or spoken on the Radio. However, for the Clients and Servers on the Web we must come up with two things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 medium for communication, specifically a protocol for two systems to interact. Also called HTTP communication protocol</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 protocol to ask for the required details from the server. This could be in any form of formatted data. Most used formats are XML and Json.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Server responds by sending a Response in any form of formatted data, here also it could be XML or JSON.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0C9ED34-9336-4E32-85B3-798CF6C9735C}" type="slidenum">
              <a:rPr lang="en-US" smtClean="0"/>
              <a:t>8</a:t>
            </a:fld>
            <a:endParaRPr lang="en-US"/>
          </a:p>
        </p:txBody>
      </p:sp>
    </p:spTree>
    <p:extLst>
      <p:ext uri="{BB962C8B-B14F-4D97-AF65-F5344CB8AC3E}">
        <p14:creationId xmlns:p14="http://schemas.microsoft.com/office/powerpoint/2010/main" val="242140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17</a:t>
            </a:fld>
            <a:endParaRPr lang="en-US"/>
          </a:p>
        </p:txBody>
      </p:sp>
    </p:spTree>
    <p:extLst>
      <p:ext uri="{BB962C8B-B14F-4D97-AF65-F5344CB8AC3E}">
        <p14:creationId xmlns:p14="http://schemas.microsoft.com/office/powerpoint/2010/main" val="399417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http://www.dneonline.com/calculator.asmx?wsdl</a:t>
            </a:r>
            <a:endParaRPr lang="en-US" dirty="0"/>
          </a:p>
        </p:txBody>
      </p:sp>
      <p:sp>
        <p:nvSpPr>
          <p:cNvPr id="4" name="Slide Number Placeholder 3"/>
          <p:cNvSpPr>
            <a:spLocks noGrp="1"/>
          </p:cNvSpPr>
          <p:nvPr>
            <p:ph type="sldNum" sz="quarter" idx="5"/>
          </p:nvPr>
        </p:nvSpPr>
        <p:spPr/>
        <p:txBody>
          <a:bodyPr/>
          <a:lstStyle/>
          <a:p>
            <a:fld id="{40C9ED34-9336-4E32-85B3-798CF6C9735C}" type="slidenum">
              <a:rPr lang="en-US" smtClean="0"/>
              <a:t>20</a:t>
            </a:fld>
            <a:endParaRPr lang="en-US"/>
          </a:p>
        </p:txBody>
      </p:sp>
    </p:spTree>
    <p:extLst>
      <p:ext uri="{BB962C8B-B14F-4D97-AF65-F5344CB8AC3E}">
        <p14:creationId xmlns:p14="http://schemas.microsoft.com/office/powerpoint/2010/main" val="377554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3136125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descr="Steel gears"/>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7492008"/>
          </a:xfrm>
          <a:prstGeom prst="rect">
            <a:avLst/>
          </a:prstGeom>
        </p:spPr>
      </p:pic>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621" y="537321"/>
            <a:ext cx="1400142" cy="493537"/>
          </a:xfrm>
          <a:prstGeom prst="rect">
            <a:avLst/>
          </a:prstGeom>
        </p:spPr>
      </p:pic>
    </p:spTree>
    <p:extLst>
      <p:ext uri="{BB962C8B-B14F-4D97-AF65-F5344CB8AC3E}">
        <p14:creationId xmlns:p14="http://schemas.microsoft.com/office/powerpoint/2010/main" val="73615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68572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332422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083A-E563-449A-8FA8-D0EFD9651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2428C5-0E0D-4767-B674-32BA1813B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F7A518-8EA3-4690-90E2-5BD5C3F5E9D1}"/>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5" name="Footer Placeholder 4">
            <a:extLst>
              <a:ext uri="{FF2B5EF4-FFF2-40B4-BE49-F238E27FC236}">
                <a16:creationId xmlns:a16="http://schemas.microsoft.com/office/drawing/2014/main" id="{6F49DA84-2745-4506-9950-D392DE333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7246B-87BA-44D5-AF71-CBB0238DBB72}"/>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101115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BA73-08F0-4995-8DA0-944DAD0805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26CBC-0BD1-4212-BFDD-2D7308EB1B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46150D-6E6B-40C6-B825-F63AACCD5A4B}"/>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5" name="Footer Placeholder 4">
            <a:extLst>
              <a:ext uri="{FF2B5EF4-FFF2-40B4-BE49-F238E27FC236}">
                <a16:creationId xmlns:a16="http://schemas.microsoft.com/office/drawing/2014/main" id="{57CC915C-81A1-4584-9192-CC0EEF579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2BC1F-D59B-403D-B5D0-73B7A8D3164A}"/>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159881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AA63-5738-4A77-95FE-14DB3ADE5A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C4CB42-BA82-49AB-A365-0AAC014448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98497A-22DE-46EC-8072-B927A6B85705}"/>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5" name="Footer Placeholder 4">
            <a:extLst>
              <a:ext uri="{FF2B5EF4-FFF2-40B4-BE49-F238E27FC236}">
                <a16:creationId xmlns:a16="http://schemas.microsoft.com/office/drawing/2014/main" id="{2953DEA8-5A24-4B3C-AAF9-67D8E81EF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DADE1-C084-493A-A55F-72B9BF928125}"/>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1567925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F25A-C1B4-41C0-8EBB-4DB3A1079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AFD844-D098-4A61-B660-EBE180FB5F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5516CB-E6DE-485F-A7EA-08B2AD2897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AC6A49-E382-45C6-9251-CC5F8E8E6E17}"/>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6" name="Footer Placeholder 5">
            <a:extLst>
              <a:ext uri="{FF2B5EF4-FFF2-40B4-BE49-F238E27FC236}">
                <a16:creationId xmlns:a16="http://schemas.microsoft.com/office/drawing/2014/main" id="{384AA30C-7598-4C97-B934-06FB9BD183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93212-D86C-468C-8C80-D15A05FDDB94}"/>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2416575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90C6-1993-47D8-A887-016140AFCD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781AD-9F1A-4225-86A6-A7ADFECD51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77B63-AB39-4422-A47F-C47D45E68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BF3FA-1D83-455E-B38B-C7765E545B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81155-B878-4312-B925-11B6633584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092750-2751-4E23-819B-815E14532CF0}"/>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8" name="Footer Placeholder 7">
            <a:extLst>
              <a:ext uri="{FF2B5EF4-FFF2-40B4-BE49-F238E27FC236}">
                <a16:creationId xmlns:a16="http://schemas.microsoft.com/office/drawing/2014/main" id="{D22B11ED-955E-4D63-A0E5-DF35128110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23D826-9784-4CE1-9F3E-557A4B9BF252}"/>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2190643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B7E7-D07F-44B4-AA70-E34D0BA57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0344E-F4D4-4DFA-BE1E-5369889E614C}"/>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4" name="Footer Placeholder 3">
            <a:extLst>
              <a:ext uri="{FF2B5EF4-FFF2-40B4-BE49-F238E27FC236}">
                <a16:creationId xmlns:a16="http://schemas.microsoft.com/office/drawing/2014/main" id="{CB031E12-AF04-49A7-B9F4-76C547589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4E4B96-3695-40A8-86DE-D662F3012CBC}"/>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1274205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F2F23E-C3DD-4F7E-9C18-A5EA16ED61EA}"/>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3" name="Footer Placeholder 2">
            <a:extLst>
              <a:ext uri="{FF2B5EF4-FFF2-40B4-BE49-F238E27FC236}">
                <a16:creationId xmlns:a16="http://schemas.microsoft.com/office/drawing/2014/main" id="{077E4EE9-E82B-47E3-B5DF-0C938AE6B7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9570CB-0BBB-46C9-903E-C6E6BA455EF4}"/>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1377018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C940-8ADD-4CB1-92AF-0F1A86EF7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FFF94B-AF20-42C0-AC96-590B00EE3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C07ADC-A1B1-4CC3-B817-12FE3350E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C731B-5528-4F21-B132-B3216B758C4A}"/>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6" name="Footer Placeholder 5">
            <a:extLst>
              <a:ext uri="{FF2B5EF4-FFF2-40B4-BE49-F238E27FC236}">
                <a16:creationId xmlns:a16="http://schemas.microsoft.com/office/drawing/2014/main" id="{91C04749-0FD6-4738-82E9-BC44BAE1A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E30E21-1A53-4E81-8539-F00193221AA6}"/>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385510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9884588" y="6435519"/>
            <a:ext cx="1831163" cy="422483"/>
          </a:xfrm>
          <a:prstGeom prst="rect">
            <a:avLst/>
          </a:prstGeom>
        </p:spPr>
        <p:txBody>
          <a:bodyPr vert="horz" wrap="none" lIns="91440" tIns="45720" rIns="0" bIns="82296" rtlCol="0" anchor="ctr"/>
          <a:lstStyle>
            <a:lvl1pPr algn="r">
              <a:defRPr sz="1067"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57954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054B-B906-4627-AD7E-1ACE50C25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0B6588-DCEF-4706-8E46-5BCF7E2CF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42022-1926-4456-AC10-E856D2BD1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A8125-870D-4620-A8D4-D7E310255759}"/>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6" name="Footer Placeholder 5">
            <a:extLst>
              <a:ext uri="{FF2B5EF4-FFF2-40B4-BE49-F238E27FC236}">
                <a16:creationId xmlns:a16="http://schemas.microsoft.com/office/drawing/2014/main" id="{228D4E7D-0233-4590-B331-2A27ED2D3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40DFC-679E-4946-B0EA-7F0B856D5713}"/>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862820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283C-5699-495F-84D0-4B8CD50F7F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54BB83-AD58-4953-842A-48DA7B815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8B038-0C11-409E-9244-E6A65DF27DD8}"/>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5" name="Footer Placeholder 4">
            <a:extLst>
              <a:ext uri="{FF2B5EF4-FFF2-40B4-BE49-F238E27FC236}">
                <a16:creationId xmlns:a16="http://schemas.microsoft.com/office/drawing/2014/main" id="{0F8CF2BA-4B84-410A-B9E5-8870D83E3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7A4D8-A3DF-4DA7-89A2-D502808FC228}"/>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4171544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7CC6E6-6D25-4126-8DA4-E0819DBB5E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B9822D-80AD-4E9E-A57F-19CBB0A110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63CF3-827F-4336-B169-40BBB85AE794}"/>
              </a:ext>
            </a:extLst>
          </p:cNvPr>
          <p:cNvSpPr>
            <a:spLocks noGrp="1"/>
          </p:cNvSpPr>
          <p:nvPr>
            <p:ph type="dt" sz="half" idx="10"/>
          </p:nvPr>
        </p:nvSpPr>
        <p:spPr/>
        <p:txBody>
          <a:bodyPr/>
          <a:lstStyle/>
          <a:p>
            <a:fld id="{2EB6F920-E333-41EE-903E-A2BC133C3FA6}" type="datetimeFigureOut">
              <a:rPr lang="en-US" smtClean="0"/>
              <a:t>9/19/2023</a:t>
            </a:fld>
            <a:endParaRPr lang="en-US"/>
          </a:p>
        </p:txBody>
      </p:sp>
      <p:sp>
        <p:nvSpPr>
          <p:cNvPr id="5" name="Footer Placeholder 4">
            <a:extLst>
              <a:ext uri="{FF2B5EF4-FFF2-40B4-BE49-F238E27FC236}">
                <a16:creationId xmlns:a16="http://schemas.microsoft.com/office/drawing/2014/main" id="{164BA438-CDAA-4678-A1C2-2557F4042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F619F-67A0-478F-B26B-CFFF4E53A43F}"/>
              </a:ext>
            </a:extLst>
          </p:cNvPr>
          <p:cNvSpPr>
            <a:spLocks noGrp="1"/>
          </p:cNvSpPr>
          <p:nvPr>
            <p:ph type="sldNum" sz="quarter" idx="12"/>
          </p:nvPr>
        </p:nvSpPr>
        <p:spPr/>
        <p:txBody>
          <a:bodyPr/>
          <a:lstStyle/>
          <a:p>
            <a:fld id="{EFB0ECD0-E677-484A-B69B-F6B04E8C326D}" type="slidenum">
              <a:rPr lang="en-US" smtClean="0"/>
              <a:t>‹#›</a:t>
            </a:fld>
            <a:endParaRPr lang="en-US"/>
          </a:p>
        </p:txBody>
      </p:sp>
    </p:spTree>
    <p:extLst>
      <p:ext uri="{BB962C8B-B14F-4D97-AF65-F5344CB8AC3E}">
        <p14:creationId xmlns:p14="http://schemas.microsoft.com/office/powerpoint/2010/main" val="30783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a:t>CLICK TO ADD TITLE</a:t>
            </a:r>
          </a:p>
        </p:txBody>
      </p:sp>
      <p:sp>
        <p:nvSpPr>
          <p:cNvPr id="3" name="Text Placeholder 2"/>
          <p:cNvSpPr>
            <a:spLocks noGrp="1"/>
          </p:cNvSpPr>
          <p:nvPr>
            <p:ph idx="1"/>
          </p:nvPr>
        </p:nvSpPr>
        <p:spPr>
          <a:xfrm>
            <a:off x="480486" y="1439333"/>
            <a:ext cx="11235265" cy="4529667"/>
          </a:xfrm>
          <a:prstGeom prst="rect">
            <a:avLst/>
          </a:prstGeom>
        </p:spPr>
        <p:txBody>
          <a:bodyPr vert="horz" lIns="0" tIns="0" rIns="0" bIns="0" rtlCol="0">
            <a:noAutofit/>
          </a:bodyPr>
          <a:lstStyle>
            <a:lvl1pPr>
              <a:lnSpc>
                <a:spcPct val="150000"/>
              </a:lnSpc>
              <a:defRPr sz="1600">
                <a:latin typeface="+mn-lt"/>
              </a:defRPr>
            </a:lvl1pPr>
            <a:lvl2pPr>
              <a:defRPr sz="1600">
                <a:latin typeface="+mn-lt"/>
              </a:defRPr>
            </a:lvl2pPr>
            <a:lvl3pPr>
              <a:defRPr sz="1600">
                <a:latin typeface="Trebuchet MS" panose="020B0603020202020204" pitchFamily="34" charset="0"/>
              </a:defRPr>
            </a:lvl3pPr>
            <a:lvl4pPr>
              <a:defRPr sz="1600">
                <a:latin typeface="Trebuchet MS" panose="020B0603020202020204" pitchFamily="34" charset="0"/>
              </a:defRPr>
            </a:lvl4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Tree>
    <p:extLst>
      <p:ext uri="{BB962C8B-B14F-4D97-AF65-F5344CB8AC3E}">
        <p14:creationId xmlns:p14="http://schemas.microsoft.com/office/powerpoint/2010/main" val="298499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a:t>SPEAKER</a:t>
            </a:r>
          </a:p>
        </p:txBody>
      </p:sp>
      <p:pic>
        <p:nvPicPr>
          <p:cNvPr id="4" name="Picture 3"/>
          <p:cNvPicPr>
            <a:picLocks noChangeAspect="1"/>
          </p:cNvPicPr>
          <p:nvPr userDrawn="1"/>
        </p:nvPicPr>
        <p:blipFill>
          <a:blip r:embed="rId2"/>
          <a:stretch>
            <a:fillRect/>
          </a:stretch>
        </p:blipFill>
        <p:spPr>
          <a:xfrm>
            <a:off x="5506808" y="1630788"/>
            <a:ext cx="6260320" cy="3305348"/>
          </a:xfrm>
          <a:prstGeom prst="rect">
            <a:avLst/>
          </a:prstGeom>
        </p:spPr>
      </p:pic>
      <p:sp>
        <p:nvSpPr>
          <p:cNvPr id="6" name="Content Placeholder 6"/>
          <p:cNvSpPr txBox="1">
            <a:spLocks/>
          </p:cNvSpPr>
          <p:nvPr userDrawn="1"/>
        </p:nvSpPr>
        <p:spPr>
          <a:xfrm>
            <a:off x="8826269" y="5033818"/>
            <a:ext cx="2940859" cy="997527"/>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buFont typeface="Arial"/>
              <a:buNone/>
            </a:pPr>
            <a:r>
              <a:rPr lang="en-US" b="1">
                <a:solidFill>
                  <a:schemeClr val="accent2">
                    <a:lumMod val="75000"/>
                  </a:schemeClr>
                </a:solidFill>
                <a:latin typeface="Candara" panose="020E0502030303020204" pitchFamily="34" charset="0"/>
              </a:rPr>
              <a:t>Srinivasa Rao Duggi</a:t>
            </a:r>
          </a:p>
          <a:p>
            <a:pPr marL="0" indent="0" algn="r">
              <a:buFont typeface="Arial"/>
              <a:buNone/>
            </a:pPr>
            <a:r>
              <a:rPr lang="en-US" b="1">
                <a:solidFill>
                  <a:schemeClr val="accent2">
                    <a:lumMod val="75000"/>
                  </a:schemeClr>
                </a:solidFill>
                <a:latin typeface="Candara" panose="020E0502030303020204" pitchFamily="34" charset="0"/>
              </a:rPr>
              <a:t>Quality Architect</a:t>
            </a:r>
          </a:p>
        </p:txBody>
      </p:sp>
      <p:grpSp>
        <p:nvGrpSpPr>
          <p:cNvPr id="7" name="Group 6"/>
          <p:cNvGrpSpPr/>
          <p:nvPr userDrawn="1"/>
        </p:nvGrpSpPr>
        <p:grpSpPr>
          <a:xfrm>
            <a:off x="668042" y="1902522"/>
            <a:ext cx="4402721" cy="2761879"/>
            <a:chOff x="1612262" y="2606029"/>
            <a:chExt cx="4402721" cy="2761879"/>
          </a:xfrm>
        </p:grpSpPr>
        <p:grpSp>
          <p:nvGrpSpPr>
            <p:cNvPr id="8" name="Group 7"/>
            <p:cNvGrpSpPr/>
            <p:nvPr/>
          </p:nvGrpSpPr>
          <p:grpSpPr>
            <a:xfrm>
              <a:off x="1612262" y="4826768"/>
              <a:ext cx="4402721" cy="541140"/>
              <a:chOff x="938007" y="2181694"/>
              <a:chExt cx="4402721" cy="541140"/>
            </a:xfrm>
          </p:grpSpPr>
          <p:pic>
            <p:nvPicPr>
              <p:cNvPr id="18" name="Picture 6" descr="http://press.linkedin.com/display-media/20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007" y="2181694"/>
                <a:ext cx="612648" cy="54114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736343" y="2267598"/>
                <a:ext cx="3604385" cy="369332"/>
              </a:xfrm>
              <a:prstGeom prst="rect">
                <a:avLst/>
              </a:prstGeom>
            </p:spPr>
            <p:txBody>
              <a:bodyPr wrap="none">
                <a:spAutoFit/>
              </a:bodyPr>
              <a:lstStyle/>
              <a:p>
                <a:r>
                  <a:rPr lang="en-US"/>
                  <a:t>https://www.linkedin.com/in/duggi/</a:t>
                </a:r>
              </a:p>
            </p:txBody>
          </p:sp>
        </p:grpSp>
        <p:grpSp>
          <p:nvGrpSpPr>
            <p:cNvPr id="9" name="Group 8"/>
            <p:cNvGrpSpPr/>
            <p:nvPr/>
          </p:nvGrpSpPr>
          <p:grpSpPr>
            <a:xfrm>
              <a:off x="1612262" y="3330742"/>
              <a:ext cx="2645445" cy="612648"/>
              <a:chOff x="938007" y="3717024"/>
              <a:chExt cx="2645445" cy="612648"/>
            </a:xfrm>
          </p:grpSpPr>
          <p:pic>
            <p:nvPicPr>
              <p:cNvPr id="16" name="Picture 2" descr="http://www.electronicworkplace.com/wp-content/uploads/2013/05/05523479-photo-logo-skyp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007" y="3717024"/>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649525" y="3821347"/>
                <a:ext cx="1933927" cy="369332"/>
              </a:xfrm>
              <a:prstGeom prst="rect">
                <a:avLst/>
              </a:prstGeom>
            </p:spPr>
            <p:txBody>
              <a:bodyPr wrap="none">
                <a:spAutoFit/>
              </a:bodyPr>
              <a:lstStyle/>
              <a:p>
                <a:r>
                  <a:rPr lang="en-US" err="1"/>
                  <a:t>srinivasarao_duggi</a:t>
                </a:r>
                <a:endParaRPr lang="en-US"/>
              </a:p>
            </p:txBody>
          </p:sp>
        </p:grpSp>
        <p:grpSp>
          <p:nvGrpSpPr>
            <p:cNvPr id="10" name="Group 9"/>
            <p:cNvGrpSpPr/>
            <p:nvPr/>
          </p:nvGrpSpPr>
          <p:grpSpPr>
            <a:xfrm>
              <a:off x="1612262" y="4020786"/>
              <a:ext cx="4402721" cy="612648"/>
              <a:chOff x="938007" y="4520444"/>
              <a:chExt cx="4402721" cy="612648"/>
            </a:xfrm>
          </p:grpSpPr>
          <p:pic>
            <p:nvPicPr>
              <p:cNvPr id="14"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8007" y="4520444"/>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649525" y="4642102"/>
                <a:ext cx="3691203" cy="369332"/>
              </a:xfrm>
              <a:prstGeom prst="rect">
                <a:avLst/>
              </a:prstGeom>
            </p:spPr>
            <p:txBody>
              <a:bodyPr wrap="none">
                <a:spAutoFit/>
              </a:bodyPr>
              <a:lstStyle/>
              <a:p>
                <a:r>
                  <a:rPr lang="en-US"/>
                  <a:t>https://github.com/duggisrinivasarao</a:t>
                </a:r>
              </a:p>
            </p:txBody>
          </p:sp>
        </p:grpSp>
        <p:grpSp>
          <p:nvGrpSpPr>
            <p:cNvPr id="11" name="Group 10"/>
            <p:cNvGrpSpPr/>
            <p:nvPr/>
          </p:nvGrpSpPr>
          <p:grpSpPr>
            <a:xfrm>
              <a:off x="1612262" y="2606029"/>
              <a:ext cx="3930988" cy="612648"/>
              <a:chOff x="938007" y="2913605"/>
              <a:chExt cx="3930988" cy="612648"/>
            </a:xfrm>
          </p:grpSpPr>
          <p:sp>
            <p:nvSpPr>
              <p:cNvPr id="12" name="Rectangle 11"/>
              <p:cNvSpPr/>
              <p:nvPr/>
            </p:nvSpPr>
            <p:spPr>
              <a:xfrm>
                <a:off x="1736343" y="3032428"/>
                <a:ext cx="3132652" cy="369332"/>
              </a:xfrm>
              <a:prstGeom prst="rect">
                <a:avLst/>
              </a:prstGeom>
            </p:spPr>
            <p:txBody>
              <a:bodyPr wrap="none">
                <a:spAutoFit/>
              </a:bodyPr>
              <a:lstStyle/>
              <a:p>
                <a:r>
                  <a:rPr lang="en-US"/>
                  <a:t>srinivasarao_duggi@epam.com</a:t>
                </a:r>
              </a:p>
            </p:txBody>
          </p:sp>
          <p:pic>
            <p:nvPicPr>
              <p:cNvPr id="13" name="Picture 12" descr="Image result for email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007" y="2913605"/>
                <a:ext cx="612648" cy="61264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2858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ap Background">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lnSpc>
                <a:spcPct val="85000"/>
              </a:lnSpc>
            </a:pPr>
            <a:endParaRPr lang="en-US" sz="1867"/>
          </a:p>
        </p:txBody>
      </p:sp>
      <p:sp>
        <p:nvSpPr>
          <p:cNvPr id="6" name="Text Placeholder 2"/>
          <p:cNvSpPr>
            <a:spLocks noGrp="1"/>
          </p:cNvSpPr>
          <p:nvPr>
            <p:ph idx="1" hasCustomPrompt="1"/>
          </p:nvPr>
        </p:nvSpPr>
        <p:spPr>
          <a:xfrm>
            <a:off x="835376" y="3197413"/>
            <a:ext cx="10099325" cy="2921872"/>
          </a:xfrm>
          <a:prstGeom prst="rect">
            <a:avLst/>
          </a:prstGeom>
        </p:spPr>
        <p:txBody>
          <a:bodyPr vert="horz" lIns="68580" tIns="34290" rIns="68580" bIns="34290" rtlCol="0">
            <a:noAutofit/>
          </a:bodyPr>
          <a:lstStyle>
            <a:lvl1pPr marL="0" indent="0">
              <a:lnSpc>
                <a:spcPct val="85000"/>
              </a:lnSpc>
              <a:spcBef>
                <a:spcPts val="0"/>
              </a:spcBef>
              <a:buFontTx/>
              <a:buNone/>
              <a:defRPr sz="4533">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a:t>CLICK TO ADD HEADLINE</a:t>
            </a:r>
          </a:p>
        </p:txBody>
      </p:sp>
      <p:pic>
        <p:nvPicPr>
          <p:cNvPr id="4" name="Picture 3"/>
          <p:cNvPicPr>
            <a:picLocks noChangeAspect="1"/>
          </p:cNvPicPr>
          <p:nvPr userDrawn="1"/>
        </p:nvPicPr>
        <p:blipFill>
          <a:blip r:embed="rId2">
            <a:alphaModFix amt="25000"/>
          </a:blip>
          <a:stretch>
            <a:fillRect/>
          </a:stretch>
        </p:blipFill>
        <p:spPr>
          <a:xfrm>
            <a:off x="-317471" y="-188043"/>
            <a:ext cx="12836976" cy="7450667"/>
          </a:xfrm>
          <a:prstGeom prst="rect">
            <a:avLst/>
          </a:prstGeom>
        </p:spPr>
      </p:pic>
    </p:spTree>
    <p:extLst>
      <p:ext uri="{BB962C8B-B14F-4D97-AF65-F5344CB8AC3E}">
        <p14:creationId xmlns:p14="http://schemas.microsoft.com/office/powerpoint/2010/main" val="1497241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lvl1pPr>
            <a:lvl2pPr>
              <a:defRPr sz="1600"/>
            </a:lvl2pPr>
            <a:lvl3pPr>
              <a:defRPr sz="1600"/>
            </a:lvl3pPr>
            <a:lvl4pPr>
              <a:defRPr sz="1600"/>
            </a:lvl4pPr>
            <a:lvl5pPr>
              <a:defRPr sz="1600"/>
            </a:lvl5pPr>
          </a:lstStyle>
          <a:p>
            <a:pPr lvl="0"/>
            <a:r>
              <a:rPr lang="en-US"/>
              <a:t>Click to add bulleted list</a:t>
            </a:r>
          </a:p>
          <a:p>
            <a:pPr lvl="0"/>
            <a:r>
              <a:rPr lang="en-US"/>
              <a:t>Click to add bulleted list</a:t>
            </a:r>
          </a:p>
          <a:p>
            <a:pPr lvl="0"/>
            <a:r>
              <a:rPr lang="en-US"/>
              <a:t>Click to add bulleted list</a:t>
            </a:r>
          </a:p>
          <a:p>
            <a:pPr marL="173732" marR="0" lvl="0" indent="-173732" algn="l" defTabSz="457189" rtl="0" eaLnBrk="1" fontAlgn="auto" latinLnBrk="0" hangingPunct="1">
              <a:lnSpc>
                <a:spcPts val="2400"/>
              </a:lnSpc>
              <a:spcBef>
                <a:spcPts val="0"/>
              </a:spcBef>
              <a:spcAft>
                <a:spcPts val="1400"/>
              </a:spcAft>
              <a:buClr>
                <a:schemeClr val="accent2"/>
              </a:buClr>
              <a:buSzTx/>
              <a:buFont typeface="Arial"/>
              <a:buChar char="•"/>
              <a:tabLst/>
              <a:defRPr/>
            </a:pPr>
            <a:r>
              <a:rPr lang="en-US"/>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a:t>CLICK TO ADD TITLE</a:t>
            </a:r>
          </a:p>
        </p:txBody>
      </p:sp>
      <p:sp>
        <p:nvSpPr>
          <p:cNvPr id="9" name="Text Placeholder 2"/>
          <p:cNvSpPr>
            <a:spLocks noGrp="1"/>
          </p:cNvSpPr>
          <p:nvPr>
            <p:ph type="body" sz="quarter" idx="12" hasCustomPrompt="1"/>
          </p:nvPr>
        </p:nvSpPr>
        <p:spPr>
          <a:xfrm>
            <a:off x="557531" y="1303143"/>
            <a:ext cx="1931234" cy="380104"/>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333">
                <a:solidFill>
                  <a:schemeClr val="bg1"/>
                </a:solidFill>
                <a:latin typeface="Arial Black"/>
                <a:cs typeface="Arial Black"/>
              </a:defRPr>
            </a:lvl1pPr>
          </a:lstStyle>
          <a:p>
            <a:pPr lvl="0"/>
            <a:r>
              <a:rPr lang="en-US"/>
              <a:t>TITLE TO GO HERE</a:t>
            </a:r>
          </a:p>
        </p:txBody>
      </p:sp>
    </p:spTree>
    <p:extLst>
      <p:ext uri="{BB962C8B-B14F-4D97-AF65-F5344CB8AC3E}">
        <p14:creationId xmlns:p14="http://schemas.microsoft.com/office/powerpoint/2010/main" val="130680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7F40-9E64-498A-B7B6-E894BEE1FCE9}"/>
              </a:ext>
            </a:extLst>
          </p:cNvPr>
          <p:cNvSpPr txBox="1">
            <a:spLocks noGrp="1"/>
          </p:cNvSpPr>
          <p:nvPr>
            <p:ph type="title"/>
          </p:nvPr>
        </p:nvSpPr>
        <p:spPr/>
        <p:txBody>
          <a:bodyPr/>
          <a:lstStyle>
            <a:lvl1pPr>
              <a:defRPr/>
            </a:lvl1pPr>
          </a:lstStyle>
          <a:p>
            <a:pPr lvl="0"/>
            <a:r>
              <a:rPr lang="en-US"/>
              <a:t>Click to edit Master title style</a:t>
            </a:r>
            <a:endParaRPr lang="nl-NL"/>
          </a:p>
        </p:txBody>
      </p:sp>
      <p:sp>
        <p:nvSpPr>
          <p:cNvPr id="3" name="Content Placeholder 2">
            <a:extLst>
              <a:ext uri="{FF2B5EF4-FFF2-40B4-BE49-F238E27FC236}">
                <a16:creationId xmlns:a16="http://schemas.microsoft.com/office/drawing/2014/main" id="{2C3597EB-3E42-47E9-A74B-0EA44F19762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61F8B225-E965-4492-ACA6-1C8F10B423C0}"/>
              </a:ext>
            </a:extLst>
          </p:cNvPr>
          <p:cNvSpPr txBox="1">
            <a:spLocks noGrp="1"/>
          </p:cNvSpPr>
          <p:nvPr>
            <p:ph type="dt" sz="half" idx="7"/>
          </p:nvPr>
        </p:nvSpPr>
        <p:spPr/>
        <p:txBody>
          <a:bodyPr/>
          <a:lstStyle>
            <a:lvl1pPr>
              <a:defRPr/>
            </a:lvl1pPr>
          </a:lstStyle>
          <a:p>
            <a:pPr lvl="0"/>
            <a:fld id="{1A143B82-DD4F-4088-A624-3503A61074F0}" type="datetime1">
              <a:rPr lang="nl-NL"/>
              <a:pPr lvl="0"/>
              <a:t>19-9-2023</a:t>
            </a:fld>
            <a:endParaRPr lang="nl-NL"/>
          </a:p>
        </p:txBody>
      </p:sp>
      <p:sp>
        <p:nvSpPr>
          <p:cNvPr id="5" name="Footer Placeholder 4">
            <a:extLst>
              <a:ext uri="{FF2B5EF4-FFF2-40B4-BE49-F238E27FC236}">
                <a16:creationId xmlns:a16="http://schemas.microsoft.com/office/drawing/2014/main" id="{198891BC-7625-4573-8D8A-05C3658F11D4}"/>
              </a:ext>
            </a:extLst>
          </p:cNvPr>
          <p:cNvSpPr txBox="1">
            <a:spLocks noGrp="1"/>
          </p:cNvSpPr>
          <p:nvPr>
            <p:ph type="ftr" sz="quarter" idx="9"/>
          </p:nvPr>
        </p:nvSpPr>
        <p:spPr/>
        <p:txBody>
          <a:bodyPr/>
          <a:lstStyle>
            <a:lvl1pPr>
              <a:defRPr/>
            </a:lvl1pPr>
          </a:lstStyle>
          <a:p>
            <a:pPr lvl="0"/>
            <a:endParaRPr lang="nl-NL"/>
          </a:p>
        </p:txBody>
      </p:sp>
      <p:sp>
        <p:nvSpPr>
          <p:cNvPr id="6" name="Slide Number Placeholder 5">
            <a:extLst>
              <a:ext uri="{FF2B5EF4-FFF2-40B4-BE49-F238E27FC236}">
                <a16:creationId xmlns:a16="http://schemas.microsoft.com/office/drawing/2014/main" id="{EB2014FA-85A5-44F2-9E7C-39ACFCAD29FE}"/>
              </a:ext>
            </a:extLst>
          </p:cNvPr>
          <p:cNvSpPr txBox="1">
            <a:spLocks noGrp="1"/>
          </p:cNvSpPr>
          <p:nvPr>
            <p:ph type="sldNum" sz="quarter" idx="8"/>
          </p:nvPr>
        </p:nvSpPr>
        <p:spPr>
          <a:xfrm>
            <a:off x="9541688" y="6452283"/>
            <a:ext cx="2307412" cy="422483"/>
          </a:xfrm>
        </p:spPr>
        <p:txBody>
          <a:bodyPr/>
          <a:lstStyle>
            <a:lvl1pPr>
              <a:defRPr/>
            </a:lvl1pPr>
          </a:lstStyle>
          <a:p>
            <a:pPr lvl="0"/>
            <a:fld id="{BD21FDCA-7000-4F25-9F93-2F30BAEAC511}" type="slidenum">
              <a:t>‹#›</a:t>
            </a:fld>
            <a:endParaRPr lang="nl-NL"/>
          </a:p>
        </p:txBody>
      </p:sp>
    </p:spTree>
    <p:extLst>
      <p:ext uri="{BB962C8B-B14F-4D97-AF65-F5344CB8AC3E}">
        <p14:creationId xmlns:p14="http://schemas.microsoft.com/office/powerpoint/2010/main" val="26511642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42370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4606" y="2404304"/>
            <a:ext cx="7442791" cy="1626909"/>
          </a:xfrm>
          <a:ln w="6350">
            <a:solidFill>
              <a:schemeClr val="bg1"/>
            </a:solidFill>
          </a:ln>
        </p:spPr>
        <p:txBody>
          <a:bodyPr/>
          <a:lstStyle>
            <a:lvl1pPr algn="ctr">
              <a:lnSpc>
                <a:spcPct val="100000"/>
              </a:lnSpc>
              <a:spcBef>
                <a:spcPts val="507"/>
              </a:spcBef>
              <a:spcAft>
                <a:spcPts val="400"/>
              </a:spcAft>
              <a:defRPr sz="2133" b="1" spc="267" baseline="0"/>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6511502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emf"/><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08621" y="1883221"/>
            <a:ext cx="5754624" cy="1895904"/>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834128" y="5125025"/>
            <a:ext cx="2593768" cy="532608"/>
          </a:xfrm>
          <a:prstGeom prst="rect">
            <a:avLst/>
          </a:prstGeom>
          <a:ln>
            <a:solidFill>
              <a:schemeClr val="bg1"/>
            </a:solidFill>
          </a:ln>
        </p:spPr>
        <p:txBody>
          <a:bodyPr vert="horz" lIns="182880" tIns="91440" rIns="182880" bIns="0" rtlCol="0" anchor="ctr" anchorCtr="0"/>
          <a:lstStyle>
            <a:lvl1pPr algn="l">
              <a:defRPr sz="1600" b="1" cap="all" baseline="0">
                <a:solidFill>
                  <a:schemeClr val="bg1"/>
                </a:solidFill>
              </a:defRPr>
            </a:lvl1pPr>
          </a:lstStyle>
          <a:p>
            <a:pPr defTabSz="914377"/>
            <a:endParaRPr lang="en-US">
              <a:solidFill>
                <a:srgbClr val="FFFFFF"/>
              </a:solidFill>
            </a:endParaRPr>
          </a:p>
        </p:txBody>
      </p:sp>
    </p:spTree>
    <p:extLst>
      <p:ext uri="{BB962C8B-B14F-4D97-AF65-F5344CB8AC3E}">
        <p14:creationId xmlns:p14="http://schemas.microsoft.com/office/powerpoint/2010/main" val="1989064237"/>
      </p:ext>
    </p:extLst>
  </p:cSld>
  <p:clrMap bg1="lt1" tx1="dk1" bg2="lt2" tx2="dk2" accent1="accent1" accent2="accent2" accent3="accent3" accent4="accent4" accent5="accent5" accent6="accent6" hlink="hlink" folHlink="folHlink"/>
  <p:sldLayoutIdLst>
    <p:sldLayoutId id="2147483703" r:id="rId1"/>
  </p:sldLayoutIdLst>
  <p:hf sldNum="0" hdr="0" ftr="0"/>
  <p:txStyles>
    <p:titleStyle>
      <a:lvl1pPr algn="l" defTabSz="914377" rtl="0" eaLnBrk="1" latinLnBrk="0" hangingPunct="1">
        <a:lnSpc>
          <a:spcPct val="90000"/>
        </a:lnSpc>
        <a:spcBef>
          <a:spcPct val="0"/>
        </a:spcBef>
        <a:buNone/>
        <a:defRPr sz="6400" kern="1200" baseline="0">
          <a:solidFill>
            <a:schemeClr val="bg1"/>
          </a:solidFill>
          <a:latin typeface="+mj-lt"/>
          <a:ea typeface="+mj-ea"/>
          <a:cs typeface="+mj-cs"/>
        </a:defRPr>
      </a:lvl1pPr>
    </p:titleStyle>
    <p:bodyStyle>
      <a:lvl1pPr marL="0" indent="0" algn="l" defTabSz="914377" rtl="0" eaLnBrk="1" latinLnBrk="0" hangingPunct="1">
        <a:lnSpc>
          <a:spcPct val="90000"/>
        </a:lnSpc>
        <a:spcBef>
          <a:spcPts val="1000"/>
        </a:spcBef>
        <a:buFont typeface="Arial" panose="020B0604020202020204" pitchFamily="34" charset="0"/>
        <a:buNone/>
        <a:defRPr sz="2133" b="1" kern="1200" baseline="0">
          <a:solidFill>
            <a:schemeClr val="bg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35519"/>
            <a:ext cx="12192000" cy="422483"/>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idx="1"/>
          </p:nvPr>
        </p:nvSpPr>
        <p:spPr>
          <a:xfrm>
            <a:off x="480486" y="1439333"/>
            <a:ext cx="11235265" cy="4529667"/>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lacinia, diam </a:t>
            </a:r>
            <a:r>
              <a:rPr lang="en-US" dirty="0" err="1"/>
              <a:t>eget</a:t>
            </a:r>
            <a:r>
              <a:rPr lang="en-US" dirty="0"/>
              <a:t> </a:t>
            </a:r>
            <a:r>
              <a:rPr lang="en-US" dirty="0" err="1"/>
              <a:t>lobortis</a:t>
            </a:r>
            <a:r>
              <a:rPr lang="en-US" dirty="0"/>
              <a:t> </a:t>
            </a:r>
            <a:r>
              <a:rPr lang="en-US" dirty="0" err="1"/>
              <a:t>aliquet</a:t>
            </a:r>
            <a:r>
              <a:rPr lang="en-US" dirty="0"/>
              <a:t>, </a:t>
            </a:r>
            <a:r>
              <a:rPr lang="en-US" dirty="0" err="1"/>
              <a:t>lacus</a:t>
            </a:r>
            <a:r>
              <a:rPr lang="en-US" dirty="0"/>
              <a:t>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diam sit </a:t>
            </a:r>
            <a:r>
              <a:rPr lang="en-US" dirty="0" err="1"/>
              <a:t>amet</a:t>
            </a:r>
            <a:r>
              <a:rPr lang="en-US" dirty="0"/>
              <a:t> </a:t>
            </a:r>
            <a:r>
              <a:rPr lang="en-US" dirty="0" err="1"/>
              <a:t>facilisis</a:t>
            </a:r>
            <a:r>
              <a:rPr lang="en-US" dirty="0"/>
              <a:t>. Nunc </a:t>
            </a:r>
            <a:r>
              <a:rPr lang="en-US" dirty="0" err="1"/>
              <a:t>lacus</a:t>
            </a:r>
            <a:r>
              <a:rPr lang="en-US" dirty="0"/>
              <a:t>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Aenean </a:t>
            </a:r>
            <a:r>
              <a:rPr lang="en-US" dirty="0" err="1"/>
              <a:t>auctor</a:t>
            </a:r>
            <a:r>
              <a:rPr lang="en-US" dirty="0"/>
              <a:t> ligula </a:t>
            </a:r>
            <a:r>
              <a:rPr lang="en-US" dirty="0" err="1"/>
              <a:t>feugiat</a:t>
            </a:r>
            <a:r>
              <a:rPr lang="en-US" dirty="0"/>
              <a:t>, </a:t>
            </a:r>
            <a:r>
              <a:rPr lang="en-US" dirty="0" err="1"/>
              <a:t>tempor</a:t>
            </a:r>
            <a:r>
              <a:rPr lang="en-US" dirty="0"/>
              <a:t> diam non, </a:t>
            </a:r>
            <a:r>
              <a:rPr lang="en-US" dirty="0" err="1"/>
              <a:t>viverra</a:t>
            </a:r>
            <a:r>
              <a:rPr lang="en-US" dirty="0"/>
              <a:t> </a:t>
            </a:r>
            <a:r>
              <a:rPr lang="en-US" dirty="0" err="1"/>
              <a:t>eros</a:t>
            </a:r>
            <a:r>
              <a:rPr lang="en-US" dirty="0"/>
              <a:t>. Morbi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Vestibulum pulvinar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fermentum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4" name="Title Placeholder 3"/>
          <p:cNvSpPr>
            <a:spLocks noGrp="1"/>
          </p:cNvSpPr>
          <p:nvPr>
            <p:ph type="title"/>
          </p:nvPr>
        </p:nvSpPr>
        <p:spPr>
          <a:xfrm>
            <a:off x="480486" y="304800"/>
            <a:ext cx="11235265" cy="402336"/>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9884588" y="6435519"/>
            <a:ext cx="1831163" cy="422483"/>
          </a:xfrm>
          <a:prstGeom prst="rect">
            <a:avLst/>
          </a:prstGeom>
        </p:spPr>
        <p:txBody>
          <a:bodyPr vert="horz" wrap="none" lIns="91440" tIns="45720" rIns="0" bIns="82296" rtlCol="0" anchor="ctr"/>
          <a:lstStyle>
            <a:lvl1pPr algn="r">
              <a:defRPr sz="1067" b="1" i="0">
                <a:solidFill>
                  <a:srgbClr val="FEFEFE"/>
                </a:solidFill>
                <a:latin typeface="+mj-lt"/>
              </a:defRPr>
            </a:lvl1pPr>
          </a:lstStyle>
          <a:p>
            <a:fld id="{3A707DD9-E92B-45E8-BE0A-E6B2EDF345EB}" type="slidenum">
              <a:rPr lang="en-US" smtClean="0"/>
              <a:pPr/>
              <a:t>‹#›</a:t>
            </a:fld>
            <a:endParaRPr lang="en-US"/>
          </a:p>
        </p:txBody>
      </p:sp>
      <p:sp>
        <p:nvSpPr>
          <p:cNvPr id="10" name="TextBox 9">
            <a:extLst>
              <a:ext uri="{FF2B5EF4-FFF2-40B4-BE49-F238E27FC236}">
                <a16:creationId xmlns:a16="http://schemas.microsoft.com/office/drawing/2014/main" id="{E078E00D-81AB-8847-9E12-0981E03F6A7D}"/>
              </a:ext>
            </a:extLst>
          </p:cNvPr>
          <p:cNvSpPr txBox="1"/>
          <p:nvPr userDrawn="1"/>
        </p:nvSpPr>
        <p:spPr>
          <a:xfrm>
            <a:off x="1258111" y="6503131"/>
            <a:ext cx="3229583" cy="23589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mj-lt"/>
              </a:rPr>
              <a:t>CONFIDENTIAL  |  </a:t>
            </a:r>
            <a:r>
              <a:rPr lang="en-US" sz="933" b="0" i="0" u="none" strike="noStrike" kern="1200" baseline="0" dirty="0">
                <a:solidFill>
                  <a:schemeClr val="bg1"/>
                </a:solidFill>
                <a:effectLst/>
                <a:latin typeface="+mj-lt"/>
                <a:ea typeface="+mn-ea"/>
                <a:cs typeface="+mn-cs"/>
              </a:rPr>
              <a:t>© 2020 EPAM Systems, Inc.</a:t>
            </a:r>
            <a:endParaRPr lang="en-US" sz="933" dirty="0">
              <a:latin typeface="+mj-lt"/>
            </a:endParaRPr>
          </a:p>
        </p:txBody>
      </p:sp>
    </p:spTree>
    <p:extLst>
      <p:ext uri="{BB962C8B-B14F-4D97-AF65-F5344CB8AC3E}">
        <p14:creationId xmlns:p14="http://schemas.microsoft.com/office/powerpoint/2010/main" val="2900051480"/>
      </p:ext>
    </p:extLst>
  </p:cSld>
  <p:clrMap bg1="lt1" tx1="dk1" bg2="lt2" tx2="dk2" accent1="accent1" accent2="accent2" accent3="accent3" accent4="accent4" accent5="accent5" accent6="accent6" hlink="hlink" folHlink="folHlink"/>
  <p:sldLayoutIdLst>
    <p:sldLayoutId id="2147483681" r:id="rId1"/>
    <p:sldLayoutId id="2147483690" r:id="rId2"/>
    <p:sldLayoutId id="2147483700" r:id="rId3"/>
    <p:sldLayoutId id="2147483704" r:id="rId4"/>
    <p:sldLayoutId id="2147483705" r:id="rId5"/>
    <p:sldLayoutId id="2147483706" r:id="rId6"/>
  </p:sldLayoutIdLst>
  <p:hf sldNum="0" hdr="0" ftr="0"/>
  <p:txStyles>
    <p:titleStyle>
      <a:lvl1pPr algn="l" defTabSz="1219170" rtl="0" eaLnBrk="1" latinLnBrk="0" hangingPunct="1">
        <a:lnSpc>
          <a:spcPct val="100000"/>
        </a:lnSpc>
        <a:spcBef>
          <a:spcPct val="0"/>
        </a:spcBef>
        <a:buNone/>
        <a:defRPr sz="2667" kern="1200" cap="none" spc="133" baseline="0">
          <a:solidFill>
            <a:schemeClr val="tx1"/>
          </a:solidFill>
          <a:latin typeface="+mj-lt"/>
          <a:ea typeface="+mj-ea"/>
          <a:cs typeface="+mj-cs"/>
        </a:defRPr>
      </a:lvl1pPr>
    </p:titleStyle>
    <p:bodyStyle>
      <a:lvl1pPr marL="228594" indent="-228594" algn="l" defTabSz="1219170" rtl="0" eaLnBrk="1" latinLnBrk="0" hangingPunct="1">
        <a:lnSpc>
          <a:spcPts val="2133"/>
        </a:lnSpc>
        <a:spcBef>
          <a:spcPts val="352"/>
        </a:spcBef>
        <a:spcAft>
          <a:spcPts val="400"/>
        </a:spcAft>
        <a:buFont typeface="Arial" panose="020B0604020202020204" pitchFamily="34" charset="0"/>
        <a:buChar char="•"/>
        <a:defRPr sz="1467" kern="1200">
          <a:solidFill>
            <a:schemeClr val="tx1"/>
          </a:solidFill>
          <a:latin typeface="+mn-lt"/>
          <a:ea typeface="+mn-ea"/>
          <a:cs typeface="+mn-cs"/>
        </a:defRPr>
      </a:lvl1pPr>
      <a:lvl2pPr marL="838179" indent="-228594" algn="l" defTabSz="1219170" rtl="0" eaLnBrk="1" latinLnBrk="0" hangingPunct="1">
        <a:lnSpc>
          <a:spcPct val="90000"/>
        </a:lnSpc>
        <a:spcBef>
          <a:spcPts val="667"/>
        </a:spcBef>
        <a:buFont typeface="Arial" panose="020B0604020202020204" pitchFamily="34" charset="0"/>
        <a:buChar char="•"/>
        <a:defRPr sz="1467" kern="1200">
          <a:solidFill>
            <a:schemeClr val="tx1"/>
          </a:solidFill>
          <a:latin typeface="+mn-lt"/>
          <a:ea typeface="+mn-ea"/>
          <a:cs typeface="+mn-cs"/>
        </a:defRPr>
      </a:lvl2pPr>
      <a:lvl3pPr marL="1447764" indent="-228594" algn="l" defTabSz="1219170" rtl="0" eaLnBrk="1" latinLnBrk="0" hangingPunct="1">
        <a:lnSpc>
          <a:spcPct val="90000"/>
        </a:lnSpc>
        <a:spcBef>
          <a:spcPts val="667"/>
        </a:spcBef>
        <a:buFont typeface="Arial" panose="020B0604020202020204" pitchFamily="34" charset="0"/>
        <a:buChar char="•"/>
        <a:defRPr sz="1467" kern="1200">
          <a:solidFill>
            <a:schemeClr val="tx1"/>
          </a:solidFill>
          <a:latin typeface="+mn-lt"/>
          <a:ea typeface="+mn-ea"/>
          <a:cs typeface="+mn-cs"/>
        </a:defRPr>
      </a:lvl3pPr>
      <a:lvl4pPr marL="2209745" indent="-380990" algn="l" defTabSz="1219170" rtl="0" eaLnBrk="1" latinLnBrk="0" hangingPunct="1">
        <a:lnSpc>
          <a:spcPct val="90000"/>
        </a:lnSpc>
        <a:spcBef>
          <a:spcPts val="667"/>
        </a:spcBef>
        <a:buFont typeface="Arial" panose="020B0604020202020204" pitchFamily="34" charset="0"/>
        <a:buChar char="•"/>
        <a:defRPr sz="1467" kern="1200">
          <a:solidFill>
            <a:schemeClr val="tx1"/>
          </a:solidFill>
          <a:latin typeface="+mn-lt"/>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orient="horz" pos="338">
          <p15:clr>
            <a:srgbClr val="F26B43"/>
          </p15:clr>
        </p15:guide>
        <p15:guide id="3" orient="horz" pos="680">
          <p15:clr>
            <a:srgbClr val="F26B43"/>
          </p15:clr>
        </p15:guide>
        <p15:guide id="4" orient="horz" pos="2820">
          <p15:clr>
            <a:srgbClr val="F26B43"/>
          </p15:clr>
        </p15:guide>
        <p15:guide id="5" pos="226">
          <p15:clr>
            <a:srgbClr val="F26B43"/>
          </p15:clr>
        </p15:guide>
        <p15:guide id="6" pos="5535">
          <p15:clr>
            <a:srgbClr val="F26B43"/>
          </p15:clr>
        </p15:guide>
        <p15:guide id="7" orient="horz" pos="896">
          <p15:clr>
            <a:srgbClr val="F26B43"/>
          </p15:clr>
        </p15:guide>
        <p15:guide id="8" pos="2736">
          <p15:clr>
            <a:srgbClr val="F26B43"/>
          </p15:clr>
        </p15:guide>
        <p15:guide id="9" pos="3024">
          <p15:clr>
            <a:srgbClr val="F26B43"/>
          </p15:clr>
        </p15:guide>
        <p15:guide id="10" orient="horz" pos="3036">
          <p15:clr>
            <a:srgbClr val="F26B43"/>
          </p15:clr>
        </p15:guide>
        <p15:guide id="11" orient="horz" pos="3084">
          <p15:clr>
            <a:srgbClr val="F26B43"/>
          </p15:clr>
        </p15:guide>
        <p15:guide id="12" orient="horz" pos="31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74606" y="2404304"/>
            <a:ext cx="7442791" cy="1626909"/>
          </a:xfrm>
          <a:prstGeom prst="rect">
            <a:avLst/>
          </a:prstGeom>
        </p:spPr>
        <p:txBody>
          <a:bodyPr vert="horz" wrap="square" lIns="91440" tIns="45720" rIns="91440" bIns="45720" rtlCol="0" anchor="ctr">
            <a:noAutofit/>
          </a:bodyPr>
          <a:lstStyle/>
          <a:p>
            <a:pPr algn="ctr"/>
            <a:endParaRPr lang="en-US" sz="5867" b="1" spc="267">
              <a:solidFill>
                <a:schemeClr val="bg1"/>
              </a:solidFill>
              <a:latin typeface="Calibri" charset="0"/>
              <a:ea typeface="Calibri" charset="0"/>
              <a:cs typeface="Calibri" charset="0"/>
            </a:endParaRPr>
          </a:p>
        </p:txBody>
      </p:sp>
      <p:sp>
        <p:nvSpPr>
          <p:cNvPr id="7" name="Rectangle 6"/>
          <p:cNvSpPr/>
          <p:nvPr userDrawn="1"/>
        </p:nvSpPr>
        <p:spPr>
          <a:xfrm>
            <a:off x="0" y="6435519"/>
            <a:ext cx="12192000" cy="422483"/>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485" y="6549297"/>
            <a:ext cx="627880" cy="222635"/>
          </a:xfrm>
          <a:prstGeom prst="rect">
            <a:avLst/>
          </a:prstGeom>
        </p:spPr>
      </p:pic>
      <p:sp>
        <p:nvSpPr>
          <p:cNvPr id="5" name="TextBox 4">
            <a:extLst>
              <a:ext uri="{FF2B5EF4-FFF2-40B4-BE49-F238E27FC236}">
                <a16:creationId xmlns:a16="http://schemas.microsoft.com/office/drawing/2014/main" id="{8332217A-8F11-8743-849F-F8E866BEB919}"/>
              </a:ext>
            </a:extLst>
          </p:cNvPr>
          <p:cNvSpPr txBox="1"/>
          <p:nvPr userDrawn="1"/>
        </p:nvSpPr>
        <p:spPr>
          <a:xfrm>
            <a:off x="1258111" y="6503131"/>
            <a:ext cx="3229583" cy="23589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Calibri Light"/>
                <a:ea typeface="+mn-ea"/>
                <a:cs typeface="+mn-cs"/>
              </a:rPr>
              <a:t>CONFIDENTIAL  |  © 2020 EPAM Systems, Inc.</a:t>
            </a:r>
            <a:endParaRPr kumimoji="0" lang="en-US" sz="933" b="0" i="0" u="none" strike="noStrike" kern="1200" cap="none" spc="0" normalizeH="0" baseline="0" noProof="0">
              <a:ln>
                <a:noFill/>
              </a:ln>
              <a:solidFill>
                <a:srgbClr val="222222"/>
              </a:solidFill>
              <a:effectLst/>
              <a:uLnTx/>
              <a:uFillTx/>
              <a:latin typeface="Calibri Light"/>
              <a:ea typeface="+mn-ea"/>
              <a:cs typeface="+mn-cs"/>
            </a:endParaRPr>
          </a:p>
        </p:txBody>
      </p:sp>
    </p:spTree>
    <p:extLst>
      <p:ext uri="{BB962C8B-B14F-4D97-AF65-F5344CB8AC3E}">
        <p14:creationId xmlns:p14="http://schemas.microsoft.com/office/powerpoint/2010/main" val="400265654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hf sldNum="0" hdr="0" ftr="0"/>
  <p:txStyles>
    <p:titleStyle>
      <a:lvl1pPr algn="l" defTabSz="1219170" rtl="0" eaLnBrk="1" latinLnBrk="0" hangingPunct="1">
        <a:lnSpc>
          <a:spcPct val="90000"/>
        </a:lnSpc>
        <a:spcBef>
          <a:spcPct val="0"/>
        </a:spcBef>
        <a:buNone/>
        <a:defRPr sz="5333" kern="1200" cap="all" baseline="0">
          <a:solidFill>
            <a:schemeClr val="bg1"/>
          </a:solidFill>
          <a:latin typeface="+mn-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B8F9CC-8A11-448A-BE73-26B5855B8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1D4183-35F6-4F6B-8FFD-59AFFB849B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7CF47-B14C-4267-A045-12C5C897A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6F920-E333-41EE-903E-A2BC133C3FA6}" type="datetimeFigureOut">
              <a:rPr lang="en-US" smtClean="0"/>
              <a:t>9/19/2023</a:t>
            </a:fld>
            <a:endParaRPr lang="en-US"/>
          </a:p>
        </p:txBody>
      </p:sp>
      <p:sp>
        <p:nvSpPr>
          <p:cNvPr id="5" name="Footer Placeholder 4">
            <a:extLst>
              <a:ext uri="{FF2B5EF4-FFF2-40B4-BE49-F238E27FC236}">
                <a16:creationId xmlns:a16="http://schemas.microsoft.com/office/drawing/2014/main" id="{F819E637-E4B0-444F-99AB-3E14BEF668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4ED642-6632-458B-9A96-78FCF7C5C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0ECD0-E677-484A-B69B-F6B04E8C326D}" type="slidenum">
              <a:rPr lang="en-US" smtClean="0"/>
              <a:t>‹#›</a:t>
            </a:fld>
            <a:endParaRPr lang="en-US"/>
          </a:p>
        </p:txBody>
      </p:sp>
    </p:spTree>
    <p:extLst>
      <p:ext uri="{BB962C8B-B14F-4D97-AF65-F5344CB8AC3E}">
        <p14:creationId xmlns:p14="http://schemas.microsoft.com/office/powerpoint/2010/main" val="24896804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webservices.oorsprong.org/websamples.countryinfo/CountryInfoService.wso" TargetMode="External"/><Relationship Id="rId5" Type="http://schemas.openxmlformats.org/officeDocument/2006/relationships/hyperlink" Target="https://www.dataaccess.com/webservicesserver/numberconversion.wso" TargetMode="External"/><Relationship Id="rId4" Type="http://schemas.openxmlformats.org/officeDocument/2006/relationships/hyperlink" Target="http://www.dneonline.com/calculator.asmx"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localhost/books/ISBN-0011/authorshttp:/localhost/classe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api.github.com/users/test" TargetMode="External"/><Relationship Id="rId2" Type="http://schemas.openxmlformats.org/officeDocument/2006/relationships/hyperlink" Target="http://api.mathjs.org/" TargetMode="Externa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jsonplaceholder.typicode.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groovy.jmiguel.eu/groovy.codehaus.org/GPath.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gist.github.com/rakeshlearnit/db248a4c8760d568dd8ab4f7195e18d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petstore.swagger.io/v2/pet/12345"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jsonplaceholder.typicode.com/users"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jsonviewer.stack.hu/" TargetMode="External"/><Relationship Id="rId2" Type="http://schemas.openxmlformats.org/officeDocument/2006/relationships/hyperlink" Target="https://events.epam.com/api/v2/events" TargetMode="External"/><Relationship Id="rId1" Type="http://schemas.openxmlformats.org/officeDocument/2006/relationships/slideLayout" Target="../slideLayouts/slideLayout7.xml"/><Relationship Id="rId4" Type="http://schemas.openxmlformats.org/officeDocument/2006/relationships/hyperlink" Target="https://groovy-playground.appspot.com/"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api.openweathermap.org/data/2.5/weather?lat=%7blatitude%7d&amp;lon=%7blongitude%7d&amp;appid=%7byour_key%7d" TargetMode="External"/><Relationship Id="rId2" Type="http://schemas.openxmlformats.org/officeDocument/2006/relationships/hyperlink" Target="http://api.openweathermap.org/data/2.5/weather?q=hyderabad&amp;appid=%7byour_key%7d" TargetMode="External"/><Relationship Id="rId1" Type="http://schemas.openxmlformats.org/officeDocument/2006/relationships/slideLayout" Target="../slideLayouts/slideLayout7.xml"/><Relationship Id="rId4" Type="http://schemas.openxmlformats.org/officeDocument/2006/relationships/hyperlink" Target="https://openweathermap.org/guide#how"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basdijkstra/rest-assured-workshop"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s://www.james-willett.com/rest-assured-gpath-json" TargetMode="External"/><Relationship Id="rId4" Type="http://schemas.openxmlformats.org/officeDocument/2006/relationships/hyperlink" Target="https://www.toolsqa.com/client-server/client-server-architecture-and-http-protoco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499" y="1551398"/>
            <a:ext cx="6357198" cy="2285858"/>
          </a:xfrm>
        </p:spPr>
        <p:txBody>
          <a:bodyPr/>
          <a:lstStyle/>
          <a:p>
            <a:r>
              <a:rPr lang="en-US" sz="6600" b="1">
                <a:solidFill>
                  <a:schemeClr val="bg1"/>
                </a:solidFill>
                <a:latin typeface="UD Digi Kyokasho NK-B" panose="02020700000000000000" pitchFamily="18" charset="-128"/>
                <a:ea typeface="UD Digi Kyokasho NK-B" panose="02020700000000000000" pitchFamily="18" charset="-128"/>
              </a:rPr>
              <a:t>API Testing</a:t>
            </a:r>
            <a:br>
              <a:rPr lang="en-US" sz="6600" b="1">
                <a:solidFill>
                  <a:schemeClr val="bg1"/>
                </a:solidFill>
                <a:latin typeface="UD Digi Kyokasho NK-B" panose="02020700000000000000" pitchFamily="18" charset="-128"/>
                <a:ea typeface="UD Digi Kyokasho NK-B" panose="02020700000000000000" pitchFamily="18" charset="-128"/>
              </a:rPr>
            </a:br>
            <a:r>
              <a:rPr lang="en-US" sz="2800" b="1">
                <a:solidFill>
                  <a:schemeClr val="bg1"/>
                </a:solidFill>
                <a:latin typeface="UD Digi Kyokasho NK-B" panose="02020700000000000000" pitchFamily="18" charset="-128"/>
                <a:ea typeface="UD Digi Kyokasho NK-B" panose="02020700000000000000" pitchFamily="18" charset="-128"/>
              </a:rPr>
              <a:t>(Functional &amp; Automation)</a:t>
            </a:r>
            <a:endParaRPr lang="en-US" sz="6600" b="1">
              <a:solidFill>
                <a:schemeClr val="bg1"/>
              </a:solidFill>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251557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Introduction – Service / API </a:t>
            </a:r>
          </a:p>
        </p:txBody>
      </p:sp>
      <p:sp>
        <p:nvSpPr>
          <p:cNvPr id="3" name="Content Placeholder 2"/>
          <p:cNvSpPr>
            <a:spLocks noGrp="1"/>
          </p:cNvSpPr>
          <p:nvPr>
            <p:ph idx="1"/>
          </p:nvPr>
        </p:nvSpPr>
        <p:spPr>
          <a:xfrm>
            <a:off x="480487" y="1439334"/>
            <a:ext cx="6834713" cy="4906048"/>
          </a:xfrm>
        </p:spPr>
        <p:txBody>
          <a:bodyPr/>
          <a:lstStyle/>
          <a:p>
            <a:r>
              <a:rPr lang="en-US">
                <a:latin typeface="UD Digi Kyokasho NP-R" panose="02020400000000000000" pitchFamily="18" charset="-128"/>
                <a:ea typeface="UD Digi Kyokasho NP-R" panose="02020400000000000000" pitchFamily="18" charset="-128"/>
              </a:rPr>
              <a:t>A service as an interface between two software applications and allows the two software applications to communicate with each other. </a:t>
            </a:r>
          </a:p>
          <a:p>
            <a:r>
              <a:rPr lang="en-US">
                <a:latin typeface="UD Digi Kyokasho NP-R" panose="02020400000000000000" pitchFamily="18" charset="-128"/>
                <a:ea typeface="UD Digi Kyokasho NP-R" panose="02020400000000000000" pitchFamily="18" charset="-128"/>
              </a:rPr>
              <a:t>A Service is a collection of software functions which can be executed by another software program.</a:t>
            </a:r>
          </a:p>
          <a:p>
            <a:r>
              <a:rPr lang="en-US">
                <a:latin typeface="UD Digi Kyokasho NP-R" panose="02020400000000000000" pitchFamily="18" charset="-128"/>
                <a:ea typeface="UD Digi Kyokasho NP-R" panose="02020400000000000000" pitchFamily="18" charset="-128"/>
              </a:rPr>
              <a:t>A Service gets the request from the user and gives the response without exposing internal logic. </a:t>
            </a:r>
          </a:p>
          <a:p>
            <a:r>
              <a:rPr lang="en-US">
                <a:latin typeface="UD Digi Kyokasho NP-R" panose="02020400000000000000" pitchFamily="18" charset="-128"/>
                <a:ea typeface="UD Digi Kyokasho NP-R" panose="02020400000000000000" pitchFamily="18" charset="-128"/>
              </a:rPr>
              <a:t>Primarily we have </a:t>
            </a:r>
          </a:p>
          <a:p>
            <a:pPr lvl="1"/>
            <a:r>
              <a:rPr lang="en-US">
                <a:latin typeface="UD Digi Kyokasho NP-R" panose="02020400000000000000" pitchFamily="18" charset="-128"/>
                <a:ea typeface="UD Digi Kyokasho NP-R" panose="02020400000000000000" pitchFamily="18" charset="-128"/>
              </a:rPr>
              <a:t>SOAP Service </a:t>
            </a:r>
          </a:p>
          <a:p>
            <a:pPr lvl="1"/>
            <a:r>
              <a:rPr lang="en-US">
                <a:latin typeface="UD Digi Kyokasho NP-R" panose="02020400000000000000" pitchFamily="18" charset="-128"/>
                <a:ea typeface="UD Digi Kyokasho NP-R" panose="02020400000000000000" pitchFamily="18" charset="-128"/>
              </a:rPr>
              <a:t>REST Service</a:t>
            </a:r>
          </a:p>
        </p:txBody>
      </p:sp>
      <p:pic>
        <p:nvPicPr>
          <p:cNvPr id="5122" name="Picture 2" descr="Image result for web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721" y="2805401"/>
            <a:ext cx="41433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9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370"/>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Example – Restaurant Analogy</a:t>
            </a:r>
          </a:p>
        </p:txBody>
      </p:sp>
      <p:pic>
        <p:nvPicPr>
          <p:cNvPr id="4" name="Picture 3" descr="A close up of a sign&#10;&#10;Description generated with high confidence">
            <a:extLst>
              <a:ext uri="{FF2B5EF4-FFF2-40B4-BE49-F238E27FC236}">
                <a16:creationId xmlns:a16="http://schemas.microsoft.com/office/drawing/2014/main" id="{CC8A37D4-6D32-4DC3-885E-15BA32401D71}"/>
              </a:ext>
            </a:extLst>
          </p:cNvPr>
          <p:cNvPicPr>
            <a:picLocks noChangeAspect="1"/>
          </p:cNvPicPr>
          <p:nvPr/>
        </p:nvPicPr>
        <p:blipFill>
          <a:blip r:embed="rId2"/>
          <a:stretch>
            <a:fillRect/>
          </a:stretch>
        </p:blipFill>
        <p:spPr>
          <a:xfrm>
            <a:off x="822037" y="1336824"/>
            <a:ext cx="10289308" cy="4700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4934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Benefits of Service Oriented Architecture</a:t>
            </a:r>
          </a:p>
        </p:txBody>
      </p:sp>
      <p:sp>
        <p:nvSpPr>
          <p:cNvPr id="3" name="Content Placeholder 2"/>
          <p:cNvSpPr>
            <a:spLocks noGrp="1"/>
          </p:cNvSpPr>
          <p:nvPr>
            <p:ph idx="1"/>
          </p:nvPr>
        </p:nvSpPr>
        <p:spPr>
          <a:xfrm>
            <a:off x="480487" y="1439333"/>
            <a:ext cx="6077332" cy="4529667"/>
          </a:xfrm>
        </p:spPr>
        <p:txBody>
          <a:bodyPr/>
          <a:lstStyle/>
          <a:p>
            <a:r>
              <a:rPr lang="en-US" sz="2000">
                <a:latin typeface="UD Digi Kyokasho NP-R" panose="02020400000000000000" pitchFamily="18" charset="-128"/>
                <a:ea typeface="UD Digi Kyokasho NP-R" panose="02020400000000000000" pitchFamily="18" charset="-128"/>
              </a:rPr>
              <a:t>Reusability</a:t>
            </a:r>
          </a:p>
          <a:p>
            <a:r>
              <a:rPr lang="en-US" sz="2000">
                <a:latin typeface="UD Digi Kyokasho NP-R" panose="02020400000000000000" pitchFamily="18" charset="-128"/>
                <a:ea typeface="UD Digi Kyokasho NP-R" panose="02020400000000000000" pitchFamily="18" charset="-128"/>
              </a:rPr>
              <a:t>Testability</a:t>
            </a:r>
          </a:p>
          <a:p>
            <a:r>
              <a:rPr lang="en-US" sz="2000">
                <a:latin typeface="UD Digi Kyokasho NP-R" panose="02020400000000000000" pitchFamily="18" charset="-128"/>
                <a:ea typeface="UD Digi Kyokasho NP-R" panose="02020400000000000000" pitchFamily="18" charset="-128"/>
              </a:rPr>
              <a:t>Interoperability </a:t>
            </a:r>
          </a:p>
          <a:p>
            <a:r>
              <a:rPr lang="en-US" sz="2000">
                <a:latin typeface="UD Digi Kyokasho NP-R" panose="02020400000000000000" pitchFamily="18" charset="-128"/>
                <a:ea typeface="UD Digi Kyokasho NP-R" panose="02020400000000000000" pitchFamily="18" charset="-128"/>
              </a:rPr>
              <a:t>Platform independence</a:t>
            </a:r>
          </a:p>
          <a:p>
            <a:r>
              <a:rPr lang="en-US" sz="2000">
                <a:latin typeface="UD Digi Kyokasho NP-R" panose="02020400000000000000" pitchFamily="18" charset="-128"/>
                <a:ea typeface="UD Digi Kyokasho NP-R" panose="02020400000000000000" pitchFamily="18" charset="-128"/>
              </a:rPr>
              <a:t>Parallel development</a:t>
            </a:r>
          </a:p>
          <a:p>
            <a:r>
              <a:rPr lang="en-US" sz="2000">
                <a:latin typeface="UD Digi Kyokasho NP-R" panose="02020400000000000000" pitchFamily="18" charset="-128"/>
                <a:ea typeface="UD Digi Kyokasho NP-R" panose="02020400000000000000" pitchFamily="18" charset="-128"/>
              </a:rPr>
              <a:t>Better Scalability</a:t>
            </a:r>
          </a:p>
          <a:p>
            <a:endParaRPr lang="en-US" sz="2000">
              <a:latin typeface="UD Digi Kyokasho NP-R" panose="02020400000000000000" pitchFamily="18" charset="-128"/>
              <a:ea typeface="UD Digi Kyokasho NP-R" panose="02020400000000000000" pitchFamily="18" charset="-128"/>
            </a:endParaRPr>
          </a:p>
          <a:p>
            <a:endParaRPr lang="en-US" sz="2000">
              <a:latin typeface="UD Digi Kyokasho NP-R" panose="02020400000000000000" pitchFamily="18" charset="-128"/>
              <a:ea typeface="UD Digi Kyokasho NP-R" panose="02020400000000000000" pitchFamily="18" charset="-128"/>
            </a:endParaRPr>
          </a:p>
        </p:txBody>
      </p:sp>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440" y="1372501"/>
            <a:ext cx="4312864" cy="4312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3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Why API / Service level testing</a:t>
            </a:r>
          </a:p>
        </p:txBody>
      </p:sp>
      <p:pic>
        <p:nvPicPr>
          <p:cNvPr id="7170" name="Picture 2" descr="Service &#10;Unit ">
            <a:extLst>
              <a:ext uri="{FF2B5EF4-FFF2-40B4-BE49-F238E27FC236}">
                <a16:creationId xmlns:a16="http://schemas.microsoft.com/office/drawing/2014/main" id="{EE24A52B-6C1E-49C5-A38B-E976B20B4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339" y="1715122"/>
            <a:ext cx="5717344" cy="372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9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ircle(in)">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Why API / Service level testing</a:t>
            </a:r>
          </a:p>
        </p:txBody>
      </p:sp>
      <p:sp>
        <p:nvSpPr>
          <p:cNvPr id="3" name="Content Placeholder 2"/>
          <p:cNvSpPr>
            <a:spLocks noGrp="1"/>
          </p:cNvSpPr>
          <p:nvPr>
            <p:ph idx="1"/>
          </p:nvPr>
        </p:nvSpPr>
        <p:spPr>
          <a:xfrm>
            <a:off x="480487" y="1439333"/>
            <a:ext cx="5998668" cy="4529667"/>
          </a:xfrm>
        </p:spPr>
        <p:txBody>
          <a:bodyPr/>
          <a:lstStyle/>
          <a:p>
            <a:r>
              <a:rPr lang="en-US" sz="2000">
                <a:latin typeface="UD Digi Kyokasho NP-R" panose="02020400000000000000" pitchFamily="18" charset="-128"/>
                <a:ea typeface="UD Digi Kyokasho NP-R" panose="02020400000000000000" pitchFamily="18" charset="-128"/>
              </a:rPr>
              <a:t>Test the core functionality</a:t>
            </a:r>
          </a:p>
          <a:p>
            <a:r>
              <a:rPr lang="en-US" sz="2000">
                <a:latin typeface="UD Digi Kyokasho NP-R" panose="02020400000000000000" pitchFamily="18" charset="-128"/>
                <a:ea typeface="UD Digi Kyokasho NP-R" panose="02020400000000000000" pitchFamily="18" charset="-128"/>
              </a:rPr>
              <a:t>Improved test coverage</a:t>
            </a:r>
          </a:p>
          <a:p>
            <a:r>
              <a:rPr lang="en-US" sz="2000">
                <a:latin typeface="UD Digi Kyokasho NP-R" panose="02020400000000000000" pitchFamily="18" charset="-128"/>
                <a:ea typeface="UD Digi Kyokasho NP-R" panose="02020400000000000000" pitchFamily="18" charset="-128"/>
              </a:rPr>
              <a:t>Time Effective – faster regression cycles</a:t>
            </a:r>
          </a:p>
          <a:p>
            <a:r>
              <a:rPr lang="en-US" sz="2000">
                <a:latin typeface="UD Digi Kyokasho NP-R" panose="02020400000000000000" pitchFamily="18" charset="-128"/>
                <a:ea typeface="UD Digi Kyokasho NP-R" panose="02020400000000000000" pitchFamily="18" charset="-128"/>
              </a:rPr>
              <a:t>Find defects early</a:t>
            </a:r>
          </a:p>
          <a:p>
            <a:r>
              <a:rPr lang="en-US" sz="2000">
                <a:latin typeface="UD Digi Kyokasho NP-R" panose="02020400000000000000" pitchFamily="18" charset="-128"/>
                <a:ea typeface="UD Digi Kyokasho NP-R" panose="02020400000000000000" pitchFamily="18" charset="-128"/>
              </a:rPr>
              <a:t>Language independent</a:t>
            </a:r>
          </a:p>
          <a:p>
            <a:endParaRPr lang="en-US" sz="2000">
              <a:latin typeface="UD Digi Kyokasho NP-R" panose="02020400000000000000" pitchFamily="18" charset="-128"/>
              <a:ea typeface="UD Digi Kyokasho NP-R" panose="02020400000000000000" pitchFamily="18" charset="-128"/>
            </a:endParaRPr>
          </a:p>
          <a:p>
            <a:endParaRPr lang="en-US" sz="2000">
              <a:latin typeface="UD Digi Kyokasho NP-R" panose="02020400000000000000" pitchFamily="18" charset="-128"/>
              <a:ea typeface="UD Digi Kyokasho NP-R" panose="02020400000000000000" pitchFamily="18" charset="-128"/>
            </a:endParaRPr>
          </a:p>
        </p:txBody>
      </p:sp>
      <p:pic>
        <p:nvPicPr>
          <p:cNvPr id="4" name="Picture 3"/>
          <p:cNvPicPr>
            <a:picLocks noChangeAspect="1"/>
          </p:cNvPicPr>
          <p:nvPr/>
        </p:nvPicPr>
        <p:blipFill>
          <a:blip r:embed="rId2"/>
          <a:stretch>
            <a:fillRect/>
          </a:stretch>
        </p:blipFill>
        <p:spPr>
          <a:xfrm>
            <a:off x="6479154" y="1618379"/>
            <a:ext cx="5628205" cy="4171574"/>
          </a:xfrm>
          <a:prstGeom prst="rect">
            <a:avLst/>
          </a:prstGeom>
        </p:spPr>
      </p:pic>
    </p:spTree>
    <p:extLst>
      <p:ext uri="{BB962C8B-B14F-4D97-AF65-F5344CB8AC3E}">
        <p14:creationId xmlns:p14="http://schemas.microsoft.com/office/powerpoint/2010/main" val="3003786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370"/>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Tools </a:t>
            </a:r>
          </a:p>
        </p:txBody>
      </p:sp>
      <p:pic>
        <p:nvPicPr>
          <p:cNvPr id="4" name="Picture 3"/>
          <p:cNvPicPr>
            <a:picLocks noChangeAspect="1"/>
          </p:cNvPicPr>
          <p:nvPr/>
        </p:nvPicPr>
        <p:blipFill>
          <a:blip r:embed="rId2"/>
          <a:stretch>
            <a:fillRect/>
          </a:stretch>
        </p:blipFill>
        <p:spPr>
          <a:xfrm>
            <a:off x="473048" y="2414538"/>
            <a:ext cx="11245904" cy="2185171"/>
          </a:xfrm>
          <a:prstGeom prst="rect">
            <a:avLst/>
          </a:prstGeom>
        </p:spPr>
      </p:pic>
    </p:spTree>
    <p:extLst>
      <p:ext uri="{BB962C8B-B14F-4D97-AF65-F5344CB8AC3E}">
        <p14:creationId xmlns:p14="http://schemas.microsoft.com/office/powerpoint/2010/main" val="3933956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Introduction – Web Services</a:t>
            </a:r>
          </a:p>
        </p:txBody>
      </p:sp>
      <p:grpSp>
        <p:nvGrpSpPr>
          <p:cNvPr id="49" name="Group 48"/>
          <p:cNvGrpSpPr/>
          <p:nvPr/>
        </p:nvGrpSpPr>
        <p:grpSpPr>
          <a:xfrm>
            <a:off x="1801091" y="2546495"/>
            <a:ext cx="8589817" cy="3310283"/>
            <a:chOff x="1570182" y="2008015"/>
            <a:chExt cx="8589817" cy="3310283"/>
          </a:xfrm>
        </p:grpSpPr>
        <p:sp>
          <p:nvSpPr>
            <p:cNvPr id="4" name="Rectangle 3"/>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UD Digi Kyokasho NP-R" panose="02020400000000000000" pitchFamily="18" charset="-128"/>
                  <a:ea typeface="UD Digi Kyokasho NP-R" panose="02020400000000000000" pitchFamily="18" charset="-128"/>
                </a:rPr>
                <a:t>Client</a:t>
              </a:r>
            </a:p>
            <a:p>
              <a:pPr algn="ctr"/>
              <a:r>
                <a:rPr lang="en-US">
                  <a:latin typeface="UD Digi Kyokasho NP-R" panose="02020400000000000000" pitchFamily="18" charset="-128"/>
                  <a:ea typeface="UD Digi Kyokasho NP-R" panose="02020400000000000000" pitchFamily="18" charset="-128"/>
                </a:rPr>
                <a:t>Service Consumer</a:t>
              </a:r>
            </a:p>
          </p:txBody>
        </p:sp>
        <p:sp>
          <p:nvSpPr>
            <p:cNvPr id="5" name="Rectangle 4"/>
            <p:cNvSpPr/>
            <p:nvPr/>
          </p:nvSpPr>
          <p:spPr>
            <a:xfrm>
              <a:off x="7019636" y="4165599"/>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UD Digi Kyokasho NP-R" panose="02020400000000000000" pitchFamily="18" charset="-128"/>
                  <a:ea typeface="UD Digi Kyokasho NP-R" panose="02020400000000000000" pitchFamily="18" charset="-128"/>
                </a:rPr>
                <a:t>Server</a:t>
              </a:r>
            </a:p>
            <a:p>
              <a:pPr algn="ctr"/>
              <a:r>
                <a:rPr lang="en-US">
                  <a:latin typeface="UD Digi Kyokasho NP-R" panose="02020400000000000000" pitchFamily="18" charset="-128"/>
                  <a:ea typeface="UD Digi Kyokasho NP-R" panose="02020400000000000000" pitchFamily="18" charset="-128"/>
                </a:rPr>
                <a:t>Service provider</a:t>
              </a:r>
            </a:p>
          </p:txBody>
        </p:sp>
        <p:grpSp>
          <p:nvGrpSpPr>
            <p:cNvPr id="24" name="Group 23"/>
            <p:cNvGrpSpPr/>
            <p:nvPr/>
          </p:nvGrpSpPr>
          <p:grpSpPr>
            <a:xfrm>
              <a:off x="4710545" y="4147250"/>
              <a:ext cx="2309091" cy="369332"/>
              <a:chOff x="4710545" y="4147250"/>
              <a:chExt cx="2309091" cy="369332"/>
            </a:xfrm>
          </p:grpSpPr>
          <p:cxnSp>
            <p:nvCxnSpPr>
              <p:cNvPr id="9" name="Straight Arrow Connector 8"/>
              <p:cNvCxnSpPr/>
              <p:nvPr/>
            </p:nvCxnSpPr>
            <p:spPr>
              <a:xfrm>
                <a:off x="4710545" y="4516582"/>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6429" y="4147250"/>
                <a:ext cx="1111202" cy="369332"/>
              </a:xfrm>
              <a:prstGeom prst="rect">
                <a:avLst/>
              </a:prstGeom>
              <a:noFill/>
            </p:spPr>
            <p:txBody>
              <a:bodyPr wrap="none" rtlCol="0">
                <a:spAutoFit/>
              </a:bodyPr>
              <a:lstStyle/>
              <a:p>
                <a:r>
                  <a:rPr lang="en-US">
                    <a:latin typeface="UD Digi Kyokasho NP-R" panose="02020400000000000000" pitchFamily="18" charset="-128"/>
                    <a:ea typeface="UD Digi Kyokasho NP-R" panose="02020400000000000000" pitchFamily="18" charset="-128"/>
                  </a:rPr>
                  <a:t>Request</a:t>
                </a:r>
              </a:p>
            </p:txBody>
          </p:sp>
        </p:grpSp>
        <p:cxnSp>
          <p:nvCxnSpPr>
            <p:cNvPr id="30" name="Straight Arrow Connector 29"/>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67819" y="4948966"/>
              <a:ext cx="1266693" cy="369332"/>
            </a:xfrm>
            <a:prstGeom prst="rect">
              <a:avLst/>
            </a:prstGeom>
            <a:noFill/>
          </p:spPr>
          <p:txBody>
            <a:bodyPr wrap="none" rtlCol="0">
              <a:spAutoFit/>
            </a:bodyPr>
            <a:lstStyle/>
            <a:p>
              <a:r>
                <a:rPr lang="en-US">
                  <a:latin typeface="UD Digi Kyokasho NP-R" panose="02020400000000000000" pitchFamily="18" charset="-128"/>
                  <a:ea typeface="UD Digi Kyokasho NP-R" panose="02020400000000000000" pitchFamily="18" charset="-128"/>
                </a:rPr>
                <a:t>Response</a:t>
              </a:r>
            </a:p>
          </p:txBody>
        </p:sp>
        <p:sp>
          <p:nvSpPr>
            <p:cNvPr id="33" name="Rectangle 32"/>
            <p:cNvSpPr/>
            <p:nvPr/>
          </p:nvSpPr>
          <p:spPr>
            <a:xfrm>
              <a:off x="4058920" y="2008015"/>
              <a:ext cx="3810000"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UD Digi Kyokasho NP-R" panose="02020400000000000000" pitchFamily="18" charset="-128"/>
                  <a:ea typeface="UD Digi Kyokasho NP-R" panose="02020400000000000000" pitchFamily="18" charset="-128"/>
                </a:rPr>
                <a:t>Medium </a:t>
              </a:r>
              <a:r>
                <a:rPr lang="en-US">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 HTTP / Internet </a:t>
              </a:r>
            </a:p>
            <a:p>
              <a:pPr algn="ctr"/>
              <a:r>
                <a:rPr lang="en-US">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Format  XML / JSON</a:t>
              </a:r>
              <a:endParaRPr lang="en-US">
                <a:solidFill>
                  <a:schemeClr val="tx1"/>
                </a:solidFill>
                <a:latin typeface="UD Digi Kyokasho NP-R" panose="02020400000000000000" pitchFamily="18" charset="-128"/>
                <a:ea typeface="UD Digi Kyokasho NP-R" panose="02020400000000000000" pitchFamily="18" charset="-128"/>
              </a:endParaRPr>
            </a:p>
          </p:txBody>
        </p:sp>
        <p:cxnSp>
          <p:nvCxnSpPr>
            <p:cNvPr id="35" name="Straight Connector 34"/>
            <p:cNvCxnSpPr>
              <a:stCxn id="4" idx="0"/>
              <a:endCxn id="4"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4" idx="0"/>
              <a:endCxn id="33" idx="1"/>
            </p:cNvCxnSpPr>
            <p:nvPr/>
          </p:nvCxnSpPr>
          <p:spPr>
            <a:xfrm rot="5400000" flipH="1" flipV="1">
              <a:off x="2796995" y="2903674"/>
              <a:ext cx="1605294" cy="918556"/>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5" idx="0"/>
            </p:cNvCxnSpPr>
            <p:nvPr/>
          </p:nvCxnSpPr>
          <p:spPr>
            <a:xfrm>
              <a:off x="7868920" y="2560305"/>
              <a:ext cx="720898" cy="1605294"/>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50" name="Content Placeholder 2"/>
          <p:cNvSpPr>
            <a:spLocks noGrp="1"/>
          </p:cNvSpPr>
          <p:nvPr>
            <p:ph idx="1"/>
          </p:nvPr>
        </p:nvSpPr>
        <p:spPr>
          <a:xfrm>
            <a:off x="480486" y="1439333"/>
            <a:ext cx="10024954" cy="1258594"/>
          </a:xfrm>
        </p:spPr>
        <p:txBody>
          <a:bodyPr/>
          <a:lstStyle/>
          <a:p>
            <a:r>
              <a:rPr lang="en-US" sz="1800">
                <a:latin typeface="UD Digi Kyokasho NP-R" panose="02020400000000000000" pitchFamily="18" charset="-128"/>
                <a:ea typeface="UD Digi Kyokasho NP-R" panose="02020400000000000000" pitchFamily="18" charset="-128"/>
              </a:rPr>
              <a:t>Any Service available over the web is a Web Service</a:t>
            </a:r>
          </a:p>
          <a:p>
            <a:r>
              <a:rPr lang="en-US" sz="1800">
                <a:latin typeface="UD Digi Kyokasho NP-R" panose="02020400000000000000" pitchFamily="18" charset="-128"/>
                <a:ea typeface="UD Digi Kyokasho NP-R" panose="02020400000000000000" pitchFamily="18" charset="-128"/>
              </a:rPr>
              <a:t>WSDL defines the services provided by the service provider</a:t>
            </a:r>
          </a:p>
          <a:p>
            <a:endParaRPr lang="en-US" sz="1800">
              <a:latin typeface="UD Digi Kyokasho NP-R" panose="02020400000000000000" pitchFamily="18" charset="-128"/>
              <a:ea typeface="UD Digi Kyokasho NP-R" panose="02020400000000000000" pitchFamily="18" charset="-128"/>
            </a:endParaRPr>
          </a:p>
        </p:txBody>
      </p:sp>
    </p:spTree>
    <p:extLst>
      <p:ext uri="{BB962C8B-B14F-4D97-AF65-F5344CB8AC3E}">
        <p14:creationId xmlns:p14="http://schemas.microsoft.com/office/powerpoint/2010/main" val="883492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376" y="3197414"/>
            <a:ext cx="10099325" cy="662169"/>
          </a:xfrm>
        </p:spPr>
        <p:txBody>
          <a:bodyPr wrap="square">
            <a:spAutoFit/>
          </a:bodyPr>
          <a:lstStyle/>
          <a:p>
            <a:pPr algn="ctr"/>
            <a:r>
              <a:rPr lang="en-US"/>
              <a:t>SOAP Web Services</a:t>
            </a:r>
          </a:p>
        </p:txBody>
      </p:sp>
    </p:spTree>
    <p:extLst>
      <p:ext uri="{BB962C8B-B14F-4D97-AF65-F5344CB8AC3E}">
        <p14:creationId xmlns:p14="http://schemas.microsoft.com/office/powerpoint/2010/main" val="1899446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SOAP Web Services</a:t>
            </a:r>
          </a:p>
        </p:txBody>
      </p:sp>
      <p:sp>
        <p:nvSpPr>
          <p:cNvPr id="3" name="Content Placeholder 2"/>
          <p:cNvSpPr>
            <a:spLocks noGrp="1"/>
          </p:cNvSpPr>
          <p:nvPr>
            <p:ph idx="1"/>
          </p:nvPr>
        </p:nvSpPr>
        <p:spPr>
          <a:xfrm>
            <a:off x="480487" y="1439333"/>
            <a:ext cx="6133674" cy="4529667"/>
          </a:xfrm>
        </p:spPr>
        <p:txBody>
          <a:bodyPr/>
          <a:lstStyle/>
          <a:p>
            <a:r>
              <a:rPr lang="en-US" sz="1800">
                <a:latin typeface="UD Digi Kyokasho NP-R" panose="02020400000000000000" pitchFamily="18" charset="-128"/>
                <a:ea typeface="UD Digi Kyokasho NP-R" panose="02020400000000000000" pitchFamily="18" charset="-128"/>
              </a:rPr>
              <a:t>WSDL defines the services provided by the Web Service</a:t>
            </a:r>
          </a:p>
          <a:p>
            <a:r>
              <a:rPr lang="en-US" sz="1800">
                <a:latin typeface="UD Digi Kyokasho NP-R" panose="02020400000000000000" pitchFamily="18" charset="-128"/>
                <a:ea typeface="UD Digi Kyokasho NP-R" panose="02020400000000000000" pitchFamily="18" charset="-128"/>
              </a:rPr>
              <a:t>The service is discoverable via UDDI</a:t>
            </a:r>
          </a:p>
          <a:p>
            <a:r>
              <a:rPr lang="en-US" sz="1800">
                <a:latin typeface="UD Digi Kyokasho NP-R" panose="02020400000000000000" pitchFamily="18" charset="-128"/>
                <a:ea typeface="UD Digi Kyokasho NP-R" panose="02020400000000000000" pitchFamily="18" charset="-128"/>
              </a:rPr>
              <a:t>Clients uses stubs / proxies </a:t>
            </a:r>
          </a:p>
          <a:p>
            <a:r>
              <a:rPr lang="en-US" sz="1800">
                <a:latin typeface="UD Digi Kyokasho NP-R" panose="02020400000000000000" pitchFamily="18" charset="-128"/>
                <a:ea typeface="UD Digi Kyokasho NP-R" panose="02020400000000000000" pitchFamily="18" charset="-128"/>
              </a:rPr>
              <a:t>Client uses Stub creates a SOAP request</a:t>
            </a:r>
          </a:p>
          <a:p>
            <a:r>
              <a:rPr lang="en-US" sz="1800">
                <a:latin typeface="UD Digi Kyokasho NP-R" panose="02020400000000000000" pitchFamily="18" charset="-128"/>
                <a:ea typeface="UD Digi Kyokasho NP-R" panose="02020400000000000000" pitchFamily="18" charset="-128"/>
              </a:rPr>
              <a:t>SOAP request is sent to Web Service skeleton</a:t>
            </a:r>
          </a:p>
          <a:p>
            <a:r>
              <a:rPr lang="en-US" sz="1800">
                <a:latin typeface="UD Digi Kyokasho NP-R" panose="02020400000000000000" pitchFamily="18" charset="-128"/>
                <a:ea typeface="UD Digi Kyokasho NP-R" panose="02020400000000000000" pitchFamily="18" charset="-128"/>
              </a:rPr>
              <a:t>Web Service skeleton invokes the Web Service</a:t>
            </a:r>
          </a:p>
          <a:p>
            <a:r>
              <a:rPr lang="en-US" sz="1800">
                <a:latin typeface="UD Digi Kyokasho NP-R" panose="02020400000000000000" pitchFamily="18" charset="-128"/>
                <a:ea typeface="UD Digi Kyokasho NP-R" panose="02020400000000000000" pitchFamily="18" charset="-128"/>
              </a:rPr>
              <a:t>Web Service uses Skeleton prepares SOAP response</a:t>
            </a:r>
          </a:p>
          <a:p>
            <a:r>
              <a:rPr lang="en-US" sz="1800">
                <a:latin typeface="UD Digi Kyokasho NP-R" panose="02020400000000000000" pitchFamily="18" charset="-128"/>
                <a:ea typeface="UD Digi Kyokasho NP-R" panose="02020400000000000000" pitchFamily="18" charset="-128"/>
              </a:rPr>
              <a:t>SOAP response is interpreted by Stub</a:t>
            </a:r>
          </a:p>
        </p:txBody>
      </p:sp>
      <p:grpSp>
        <p:nvGrpSpPr>
          <p:cNvPr id="4" name="Group 3"/>
          <p:cNvGrpSpPr/>
          <p:nvPr/>
        </p:nvGrpSpPr>
        <p:grpSpPr>
          <a:xfrm>
            <a:off x="6096000" y="2490354"/>
            <a:ext cx="5821004" cy="2366068"/>
            <a:chOff x="1570182" y="2008015"/>
            <a:chExt cx="8751280" cy="3344472"/>
          </a:xfrm>
        </p:grpSpPr>
        <p:sp>
          <p:nvSpPr>
            <p:cNvPr id="5" name="Rectangle 4"/>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UD Digi Kyokasho NP-R" panose="02020400000000000000" pitchFamily="18" charset="-128"/>
                  <a:ea typeface="UD Digi Kyokasho NP-R" panose="02020400000000000000" pitchFamily="18" charset="-128"/>
                </a:rPr>
                <a:t>Client</a:t>
              </a:r>
            </a:p>
            <a:p>
              <a:pPr algn="ctr"/>
              <a:r>
                <a:rPr lang="en-US" sz="1600">
                  <a:latin typeface="UD Digi Kyokasho NP-R" panose="02020400000000000000" pitchFamily="18" charset="-128"/>
                  <a:ea typeface="UD Digi Kyokasho NP-R" panose="02020400000000000000" pitchFamily="18" charset="-128"/>
                </a:rPr>
                <a:t>Service Consumer</a:t>
              </a:r>
            </a:p>
          </p:txBody>
        </p:sp>
        <p:sp>
          <p:nvSpPr>
            <p:cNvPr id="6" name="Rectangle 5"/>
            <p:cNvSpPr/>
            <p:nvPr/>
          </p:nvSpPr>
          <p:spPr>
            <a:xfrm>
              <a:off x="7181099" y="4165598"/>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UD Digi Kyokasho NP-R" panose="02020400000000000000" pitchFamily="18" charset="-128"/>
                  <a:ea typeface="UD Digi Kyokasho NP-R" panose="02020400000000000000" pitchFamily="18" charset="-128"/>
                </a:rPr>
                <a:t>Server</a:t>
              </a:r>
            </a:p>
            <a:p>
              <a:pPr algn="ctr"/>
              <a:r>
                <a:rPr lang="en-US" sz="1600">
                  <a:latin typeface="UD Digi Kyokasho NP-R" panose="02020400000000000000" pitchFamily="18" charset="-128"/>
                  <a:ea typeface="UD Digi Kyokasho NP-R" panose="02020400000000000000" pitchFamily="18" charset="-128"/>
                </a:rPr>
                <a:t>Service provider</a:t>
              </a:r>
            </a:p>
          </p:txBody>
        </p:sp>
        <p:grpSp>
          <p:nvGrpSpPr>
            <p:cNvPr id="7" name="Group 6"/>
            <p:cNvGrpSpPr/>
            <p:nvPr/>
          </p:nvGrpSpPr>
          <p:grpSpPr>
            <a:xfrm>
              <a:off x="4677730" y="4048099"/>
              <a:ext cx="2503368" cy="468483"/>
              <a:chOff x="4677730" y="4048099"/>
              <a:chExt cx="2503368" cy="468483"/>
            </a:xfrm>
          </p:grpSpPr>
          <p:cxnSp>
            <p:nvCxnSpPr>
              <p:cNvPr id="14" name="Straight Arrow Connector 13"/>
              <p:cNvCxnSpPr/>
              <p:nvPr/>
            </p:nvCxnSpPr>
            <p:spPr>
              <a:xfrm>
                <a:off x="4710545" y="4516582"/>
                <a:ext cx="2470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77730" y="4048099"/>
                <a:ext cx="2195946" cy="435047"/>
              </a:xfrm>
              <a:prstGeom prst="rect">
                <a:avLst/>
              </a:prstGeom>
              <a:noFill/>
            </p:spPr>
            <p:txBody>
              <a:bodyPr wrap="none" rtlCol="0">
                <a:spAutoFit/>
              </a:bodyPr>
              <a:lstStyle/>
              <a:p>
                <a:r>
                  <a:rPr lang="en-US" sz="1400">
                    <a:latin typeface="UD Digi Kyokasho NP-R" panose="02020400000000000000" pitchFamily="18" charset="-128"/>
                    <a:ea typeface="UD Digi Kyokasho NP-R" panose="02020400000000000000" pitchFamily="18" charset="-128"/>
                  </a:rPr>
                  <a:t>SOAP Request</a:t>
                </a:r>
              </a:p>
            </p:txBody>
          </p:sp>
        </p:grpSp>
        <p:cxnSp>
          <p:nvCxnSpPr>
            <p:cNvPr id="8" name="Straight Arrow Connector 7"/>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13690" y="4917440"/>
              <a:ext cx="2379102" cy="435047"/>
            </a:xfrm>
            <a:prstGeom prst="rect">
              <a:avLst/>
            </a:prstGeom>
            <a:noFill/>
          </p:spPr>
          <p:txBody>
            <a:bodyPr wrap="none" rtlCol="0">
              <a:spAutoFit/>
            </a:bodyPr>
            <a:lstStyle/>
            <a:p>
              <a:r>
                <a:rPr lang="en-US" sz="1400">
                  <a:latin typeface="UD Digi Kyokasho NP-R" panose="02020400000000000000" pitchFamily="18" charset="-128"/>
                  <a:ea typeface="UD Digi Kyokasho NP-R" panose="02020400000000000000" pitchFamily="18" charset="-128"/>
                </a:rPr>
                <a:t>SOAP Response</a:t>
              </a:r>
            </a:p>
          </p:txBody>
        </p:sp>
        <p:sp>
          <p:nvSpPr>
            <p:cNvPr id="10" name="Rectangle 9"/>
            <p:cNvSpPr/>
            <p:nvPr/>
          </p:nvSpPr>
          <p:spPr>
            <a:xfrm>
              <a:off x="3632241" y="2008015"/>
              <a:ext cx="4719825"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UD Digi Kyokasho NP-R" panose="02020400000000000000" pitchFamily="18" charset="-128"/>
                  <a:ea typeface="UD Digi Kyokasho NP-R" panose="02020400000000000000" pitchFamily="18" charset="-128"/>
                </a:rPr>
                <a:t>Medium </a:t>
              </a:r>
              <a:r>
                <a:rPr lang="en-US" sz="1600">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 HTTP / SMTP / FTP </a:t>
              </a:r>
            </a:p>
            <a:p>
              <a:pPr algn="ctr"/>
              <a:r>
                <a:rPr lang="en-US" sz="1600">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Format  XML</a:t>
              </a:r>
              <a:endParaRPr lang="en-US" sz="1600">
                <a:solidFill>
                  <a:schemeClr val="tx1"/>
                </a:solidFill>
                <a:latin typeface="UD Digi Kyokasho NP-R" panose="02020400000000000000" pitchFamily="18" charset="-128"/>
                <a:ea typeface="UD Digi Kyokasho NP-R" panose="02020400000000000000" pitchFamily="18" charset="-128"/>
              </a:endParaRPr>
            </a:p>
          </p:txBody>
        </p:sp>
        <p:cxnSp>
          <p:nvCxnSpPr>
            <p:cNvPr id="11" name="Straight Connector 10"/>
            <p:cNvCxnSpPr>
              <a:stCxn id="5" idx="0"/>
              <a:endCxn id="5"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0"/>
              <a:endCxn id="10" idx="1"/>
            </p:cNvCxnSpPr>
            <p:nvPr/>
          </p:nvCxnSpPr>
          <p:spPr>
            <a:xfrm rot="5400000" flipH="1" flipV="1">
              <a:off x="2583656" y="3117015"/>
              <a:ext cx="1605293" cy="49187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0" idx="3"/>
              <a:endCxn id="6" idx="0"/>
            </p:cNvCxnSpPr>
            <p:nvPr/>
          </p:nvCxnSpPr>
          <p:spPr>
            <a:xfrm>
              <a:off x="8352066" y="2560305"/>
              <a:ext cx="399215" cy="1605293"/>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2596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SOAP Web Services</a:t>
            </a:r>
          </a:p>
        </p:txBody>
      </p:sp>
      <p:sp>
        <p:nvSpPr>
          <p:cNvPr id="3" name="Content Placeholder 2"/>
          <p:cNvSpPr>
            <a:spLocks noGrp="1"/>
          </p:cNvSpPr>
          <p:nvPr>
            <p:ph idx="1"/>
          </p:nvPr>
        </p:nvSpPr>
        <p:spPr>
          <a:xfrm>
            <a:off x="480486" y="1439333"/>
            <a:ext cx="6456023" cy="4529667"/>
          </a:xfrm>
        </p:spPr>
        <p:txBody>
          <a:bodyPr/>
          <a:lstStyle/>
          <a:p>
            <a:r>
              <a:rPr lang="en-US" sz="1800">
                <a:latin typeface="UD Digi Kyokasho NP-R" panose="02020400000000000000" pitchFamily="18" charset="-128"/>
                <a:ea typeface="UD Digi Kyokasho NP-R" panose="02020400000000000000" pitchFamily="18" charset="-128"/>
              </a:rPr>
              <a:t>SOAP </a:t>
            </a:r>
            <a:r>
              <a:rPr lang="en-US" sz="1800">
                <a:latin typeface="UD Digi Kyokasho NP-R" panose="02020400000000000000" pitchFamily="18" charset="-128"/>
                <a:ea typeface="UD Digi Kyokasho NP-R" panose="02020400000000000000" pitchFamily="18" charset="-128"/>
                <a:sym typeface="Wingdings" panose="05000000000000000000" pitchFamily="2" charset="2"/>
              </a:rPr>
              <a:t> </a:t>
            </a:r>
            <a:r>
              <a:rPr lang="en-US" sz="1800">
                <a:latin typeface="UD Digi Kyokasho NP-R" panose="02020400000000000000" pitchFamily="18" charset="-128"/>
                <a:ea typeface="UD Digi Kyokasho NP-R" panose="02020400000000000000" pitchFamily="18" charset="-128"/>
              </a:rPr>
              <a:t>Simple Object Access Protocol</a:t>
            </a:r>
          </a:p>
          <a:p>
            <a:r>
              <a:rPr lang="en-US" sz="1800">
                <a:latin typeface="UD Digi Kyokasho NP-R" panose="02020400000000000000" pitchFamily="18" charset="-128"/>
                <a:ea typeface="UD Digi Kyokasho NP-R" panose="02020400000000000000" pitchFamily="18" charset="-128"/>
              </a:rPr>
              <a:t>SOAP Request contains</a:t>
            </a:r>
          </a:p>
          <a:p>
            <a:pPr lvl="1"/>
            <a:r>
              <a:rPr lang="en-US" sz="1800">
                <a:latin typeface="UD Digi Kyokasho NP-R" panose="02020400000000000000" pitchFamily="18" charset="-128"/>
                <a:ea typeface="UD Digi Kyokasho NP-R" panose="02020400000000000000" pitchFamily="18" charset="-128"/>
              </a:rPr>
              <a:t>Envelope</a:t>
            </a:r>
          </a:p>
          <a:p>
            <a:pPr lvl="1"/>
            <a:r>
              <a:rPr lang="en-US" sz="1800">
                <a:latin typeface="UD Digi Kyokasho NP-R" panose="02020400000000000000" pitchFamily="18" charset="-128"/>
                <a:ea typeface="UD Digi Kyokasho NP-R" panose="02020400000000000000" pitchFamily="18" charset="-128"/>
              </a:rPr>
              <a:t>Decoding rules (header) </a:t>
            </a:r>
          </a:p>
          <a:p>
            <a:pPr lvl="1"/>
            <a:r>
              <a:rPr lang="en-US" sz="1800">
                <a:latin typeface="UD Digi Kyokasho NP-R" panose="02020400000000000000" pitchFamily="18" charset="-128"/>
                <a:ea typeface="UD Digi Kyokasho NP-R" panose="02020400000000000000" pitchFamily="18" charset="-128"/>
              </a:rPr>
              <a:t>Representation rules (body)</a:t>
            </a:r>
          </a:p>
          <a:p>
            <a:r>
              <a:rPr lang="en-US" sz="1800">
                <a:latin typeface="UD Digi Kyokasho NP-R" panose="02020400000000000000" pitchFamily="18" charset="-128"/>
                <a:ea typeface="UD Digi Kyokasho NP-R" panose="02020400000000000000" pitchFamily="18" charset="-128"/>
              </a:rPr>
              <a:t>Fix XML format </a:t>
            </a:r>
          </a:p>
          <a:p>
            <a:r>
              <a:rPr lang="en-US" sz="1800">
                <a:latin typeface="UD Digi Kyokasho NP-R" panose="02020400000000000000" pitchFamily="18" charset="-128"/>
                <a:ea typeface="UD Digi Kyokasho NP-R" panose="02020400000000000000" pitchFamily="18" charset="-128"/>
              </a:rPr>
              <a:t>Platform independent</a:t>
            </a:r>
          </a:p>
          <a:p>
            <a:r>
              <a:rPr lang="en-US" sz="1800">
                <a:latin typeface="UD Digi Kyokasho NP-R" panose="02020400000000000000" pitchFamily="18" charset="-128"/>
                <a:ea typeface="UD Digi Kyokasho NP-R" panose="02020400000000000000" pitchFamily="18" charset="-128"/>
              </a:rPr>
              <a:t>Security is a BIG advantage</a:t>
            </a:r>
          </a:p>
          <a:p>
            <a:r>
              <a:rPr lang="en-US" sz="1800">
                <a:latin typeface="UD Digi Kyokasho NP-R" panose="02020400000000000000" pitchFamily="18" charset="-128"/>
                <a:ea typeface="UD Digi Kyokasho NP-R" panose="02020400000000000000" pitchFamily="18" charset="-128"/>
              </a:rPr>
              <a:t>Can use any transport protocol for sending the messages</a:t>
            </a:r>
          </a:p>
          <a:p>
            <a:endParaRPr lang="en-US" sz="1800">
              <a:latin typeface="UD Digi Kyokasho NP-R" panose="02020400000000000000" pitchFamily="18" charset="-128"/>
              <a:ea typeface="UD Digi Kyokasho NP-R" panose="02020400000000000000" pitchFamily="18" charset="-128"/>
            </a:endParaRPr>
          </a:p>
        </p:txBody>
      </p:sp>
      <p:grpSp>
        <p:nvGrpSpPr>
          <p:cNvPr id="29" name="Group 28"/>
          <p:cNvGrpSpPr/>
          <p:nvPr/>
        </p:nvGrpSpPr>
        <p:grpSpPr>
          <a:xfrm>
            <a:off x="6096000" y="2490354"/>
            <a:ext cx="5821004" cy="2427623"/>
            <a:chOff x="1570182" y="2008015"/>
            <a:chExt cx="8751280" cy="3431481"/>
          </a:xfrm>
        </p:grpSpPr>
        <p:sp>
          <p:nvSpPr>
            <p:cNvPr id="30" name="Rectangle 29"/>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UD Digi Kyokasho NP-R" panose="02020400000000000000" pitchFamily="18" charset="-128"/>
                  <a:ea typeface="UD Digi Kyokasho NP-R" panose="02020400000000000000" pitchFamily="18" charset="-128"/>
                </a:rPr>
                <a:t>Client</a:t>
              </a:r>
            </a:p>
            <a:p>
              <a:pPr algn="ctr"/>
              <a:r>
                <a:rPr lang="en-US" sz="1600">
                  <a:latin typeface="UD Digi Kyokasho NP-R" panose="02020400000000000000" pitchFamily="18" charset="-128"/>
                  <a:ea typeface="UD Digi Kyokasho NP-R" panose="02020400000000000000" pitchFamily="18" charset="-128"/>
                </a:rPr>
                <a:t>Service Consumer</a:t>
              </a:r>
            </a:p>
          </p:txBody>
        </p:sp>
        <p:sp>
          <p:nvSpPr>
            <p:cNvPr id="31" name="Rectangle 30"/>
            <p:cNvSpPr/>
            <p:nvPr/>
          </p:nvSpPr>
          <p:spPr>
            <a:xfrm>
              <a:off x="7181099" y="4165598"/>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UD Digi Kyokasho NP-R" panose="02020400000000000000" pitchFamily="18" charset="-128"/>
                  <a:ea typeface="UD Digi Kyokasho NP-R" panose="02020400000000000000" pitchFamily="18" charset="-128"/>
                </a:rPr>
                <a:t>Server</a:t>
              </a:r>
            </a:p>
            <a:p>
              <a:pPr algn="ctr"/>
              <a:r>
                <a:rPr lang="en-US" sz="1600">
                  <a:latin typeface="UD Digi Kyokasho NP-R" panose="02020400000000000000" pitchFamily="18" charset="-128"/>
                  <a:ea typeface="UD Digi Kyokasho NP-R" panose="02020400000000000000" pitchFamily="18" charset="-128"/>
                </a:rPr>
                <a:t>Service provider</a:t>
              </a:r>
            </a:p>
          </p:txBody>
        </p:sp>
        <p:grpSp>
          <p:nvGrpSpPr>
            <p:cNvPr id="32" name="Group 31"/>
            <p:cNvGrpSpPr/>
            <p:nvPr/>
          </p:nvGrpSpPr>
          <p:grpSpPr>
            <a:xfrm>
              <a:off x="4677730" y="4048099"/>
              <a:ext cx="2503368" cy="522057"/>
              <a:chOff x="4677730" y="4048099"/>
              <a:chExt cx="2503368" cy="522057"/>
            </a:xfrm>
          </p:grpSpPr>
          <p:cxnSp>
            <p:nvCxnSpPr>
              <p:cNvPr id="39" name="Straight Arrow Connector 38"/>
              <p:cNvCxnSpPr/>
              <p:nvPr/>
            </p:nvCxnSpPr>
            <p:spPr>
              <a:xfrm>
                <a:off x="4710545" y="4516582"/>
                <a:ext cx="2470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677730" y="4048099"/>
                <a:ext cx="2261690" cy="522057"/>
              </a:xfrm>
              <a:prstGeom prst="rect">
                <a:avLst/>
              </a:prstGeom>
              <a:noFill/>
            </p:spPr>
            <p:txBody>
              <a:bodyPr wrap="none" rtlCol="0">
                <a:spAutoFit/>
              </a:bodyPr>
              <a:lstStyle/>
              <a:p>
                <a:r>
                  <a:rPr lang="en-US"/>
                  <a:t>SOAP Request</a:t>
                </a:r>
              </a:p>
            </p:txBody>
          </p:sp>
        </p:grpSp>
        <p:cxnSp>
          <p:nvCxnSpPr>
            <p:cNvPr id="33" name="Straight Arrow Connector 32"/>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13691" y="4917440"/>
              <a:ext cx="2467981" cy="522056"/>
            </a:xfrm>
            <a:prstGeom prst="rect">
              <a:avLst/>
            </a:prstGeom>
            <a:noFill/>
          </p:spPr>
          <p:txBody>
            <a:bodyPr wrap="none" rtlCol="0">
              <a:spAutoFit/>
            </a:bodyPr>
            <a:lstStyle/>
            <a:p>
              <a:r>
                <a:rPr lang="en-US"/>
                <a:t>SOAP Response</a:t>
              </a:r>
            </a:p>
          </p:txBody>
        </p:sp>
        <p:sp>
          <p:nvSpPr>
            <p:cNvPr id="35" name="Rectangle 34"/>
            <p:cNvSpPr/>
            <p:nvPr/>
          </p:nvSpPr>
          <p:spPr>
            <a:xfrm>
              <a:off x="3632241" y="2008015"/>
              <a:ext cx="4719825"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UD Digi Kyokasho NP-R" panose="02020400000000000000" pitchFamily="18" charset="-128"/>
                  <a:ea typeface="UD Digi Kyokasho NP-R" panose="02020400000000000000" pitchFamily="18" charset="-128"/>
                </a:rPr>
                <a:t>Medium </a:t>
              </a:r>
              <a:r>
                <a:rPr lang="en-US" sz="1600">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 HTTP / SMTP / FTP </a:t>
              </a:r>
            </a:p>
            <a:p>
              <a:pPr algn="ctr"/>
              <a:r>
                <a:rPr lang="en-US" sz="1600">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Format  XML</a:t>
              </a:r>
              <a:endParaRPr lang="en-US" sz="1600">
                <a:solidFill>
                  <a:schemeClr val="tx1"/>
                </a:solidFill>
                <a:latin typeface="UD Digi Kyokasho NP-R" panose="02020400000000000000" pitchFamily="18" charset="-128"/>
                <a:ea typeface="UD Digi Kyokasho NP-R" panose="02020400000000000000" pitchFamily="18" charset="-128"/>
              </a:endParaRPr>
            </a:p>
          </p:txBody>
        </p:sp>
        <p:cxnSp>
          <p:nvCxnSpPr>
            <p:cNvPr id="36" name="Straight Connector 35"/>
            <p:cNvCxnSpPr>
              <a:stCxn id="30" idx="0"/>
              <a:endCxn id="30"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0" idx="0"/>
              <a:endCxn id="35" idx="1"/>
            </p:cNvCxnSpPr>
            <p:nvPr/>
          </p:nvCxnSpPr>
          <p:spPr>
            <a:xfrm rot="5400000" flipH="1" flipV="1">
              <a:off x="2583656" y="3117015"/>
              <a:ext cx="1605293" cy="49187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5" idx="3"/>
              <a:endCxn id="31" idx="0"/>
            </p:cNvCxnSpPr>
            <p:nvPr/>
          </p:nvCxnSpPr>
          <p:spPr>
            <a:xfrm>
              <a:off x="8352066" y="2560305"/>
              <a:ext cx="399215" cy="1605293"/>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774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F36-E502-4AAF-8C2C-A1E93305272D}"/>
              </a:ext>
            </a:extLst>
          </p:cNvPr>
          <p:cNvSpPr>
            <a:spLocks noGrp="1"/>
          </p:cNvSpPr>
          <p:nvPr>
            <p:ph type="title"/>
          </p:nvPr>
        </p:nvSpPr>
        <p:spPr>
          <a:xfrm>
            <a:off x="480486" y="441308"/>
            <a:ext cx="11235265" cy="885960"/>
          </a:xfrm>
        </p:spPr>
        <p:txBody>
          <a:bodyPr/>
          <a:lstStyle/>
          <a:p>
            <a:r>
              <a:rPr lang="en-US" sz="3200" b="1">
                <a:latin typeface="UD Digi Kyokasho NK-B" panose="02020700000000000000" pitchFamily="18" charset="-128"/>
                <a:ea typeface="UD Digi Kyokasho NK-B" panose="02020700000000000000" pitchFamily="18" charset="-128"/>
              </a:rPr>
              <a:t>TRAINER</a:t>
            </a:r>
          </a:p>
        </p:txBody>
      </p:sp>
      <p:pic>
        <p:nvPicPr>
          <p:cNvPr id="15" name="Content Placeholder 14" descr="A person posing for the camera&#10;&#10;Description automatically generated">
            <a:extLst>
              <a:ext uri="{FF2B5EF4-FFF2-40B4-BE49-F238E27FC236}">
                <a16:creationId xmlns:a16="http://schemas.microsoft.com/office/drawing/2014/main" id="{4BA7E482-BBD0-4053-A080-984D4F5F16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65180" y="3954096"/>
            <a:ext cx="1711105" cy="1715052"/>
          </a:xfrm>
        </p:spPr>
      </p:pic>
      <p:sp>
        <p:nvSpPr>
          <p:cNvPr id="12" name="Content Placeholder 6">
            <a:extLst>
              <a:ext uri="{FF2B5EF4-FFF2-40B4-BE49-F238E27FC236}">
                <a16:creationId xmlns:a16="http://schemas.microsoft.com/office/drawing/2014/main" id="{EA87D4D8-E52F-45FF-BD55-519289AA6B7F}"/>
              </a:ext>
            </a:extLst>
          </p:cNvPr>
          <p:cNvSpPr txBox="1">
            <a:spLocks/>
          </p:cNvSpPr>
          <p:nvPr/>
        </p:nvSpPr>
        <p:spPr>
          <a:xfrm>
            <a:off x="5552661" y="4983901"/>
            <a:ext cx="4509399" cy="997527"/>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sz="1800" b="1">
                <a:solidFill>
                  <a:srgbClr val="222222"/>
                </a:solidFill>
                <a:latin typeface="UD Digi Kyokasho NK-B" panose="02020700000000000000" pitchFamily="18" charset="-128"/>
                <a:ea typeface="UD Digi Kyokasho NK-B" panose="02020700000000000000" pitchFamily="18" charset="-128"/>
              </a:rPr>
              <a:t>Rakesh Budugu</a:t>
            </a: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400" b="1" u="none" strike="noStrike" kern="1200" cap="none" spc="0" normalizeH="0" baseline="0" noProof="0">
                <a:ln>
                  <a:noFill/>
                </a:ln>
                <a:solidFill>
                  <a:srgbClr val="222222"/>
                </a:solidFill>
                <a:effectLst/>
                <a:uLnTx/>
                <a:uFillTx/>
                <a:latin typeface="UD Digi Kyokasho NP-R" panose="02020400000000000000" pitchFamily="18" charset="-128"/>
                <a:ea typeface="UD Digi Kyokasho NP-R" panose="02020400000000000000" pitchFamily="18" charset="-128"/>
              </a:rPr>
              <a:t>Senior Software Engineer In Test</a:t>
            </a:r>
          </a:p>
        </p:txBody>
      </p:sp>
    </p:spTree>
    <p:extLst>
      <p:ext uri="{BB962C8B-B14F-4D97-AF65-F5344CB8AC3E}">
        <p14:creationId xmlns:p14="http://schemas.microsoft.com/office/powerpoint/2010/main" val="4276242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236"/>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Practice – Web Service Testing</a:t>
            </a:r>
          </a:p>
        </p:txBody>
      </p:sp>
      <p:pic>
        <p:nvPicPr>
          <p:cNvPr id="29" name="Picture 28">
            <a:extLst>
              <a:ext uri="{FF2B5EF4-FFF2-40B4-BE49-F238E27FC236}">
                <a16:creationId xmlns:a16="http://schemas.microsoft.com/office/drawing/2014/main" id="{0EFBE85A-BE34-4A6D-8865-FE011C940BC1}"/>
              </a:ext>
            </a:extLst>
          </p:cNvPr>
          <p:cNvPicPr>
            <a:picLocks noChangeAspect="1"/>
          </p:cNvPicPr>
          <p:nvPr/>
        </p:nvPicPr>
        <p:blipFill>
          <a:blip r:embed="rId3"/>
          <a:stretch>
            <a:fillRect/>
          </a:stretch>
        </p:blipFill>
        <p:spPr>
          <a:xfrm>
            <a:off x="480486" y="3308740"/>
            <a:ext cx="4846319" cy="1975453"/>
          </a:xfrm>
          <a:prstGeom prst="rect">
            <a:avLst/>
          </a:prstGeom>
        </p:spPr>
      </p:pic>
      <p:sp>
        <p:nvSpPr>
          <p:cNvPr id="30" name="Content Placeholder 2"/>
          <p:cNvSpPr>
            <a:spLocks noGrp="1"/>
          </p:cNvSpPr>
          <p:nvPr>
            <p:ph idx="1"/>
          </p:nvPr>
        </p:nvSpPr>
        <p:spPr>
          <a:xfrm>
            <a:off x="480486" y="1439333"/>
            <a:ext cx="9882713" cy="1669627"/>
          </a:xfrm>
        </p:spPr>
        <p:txBody>
          <a:bodyPr/>
          <a:lstStyle/>
          <a:p>
            <a:r>
              <a:rPr lang="en-US" sz="1800">
                <a:latin typeface="UD Digi Kyokasho NP-R" panose="02020400000000000000" pitchFamily="18" charset="-128"/>
                <a:ea typeface="UD Digi Kyokasho NP-R" panose="02020400000000000000" pitchFamily="18" charset="-128"/>
                <a:hlinkClick r:id="rId4"/>
              </a:rPr>
              <a:t>http://www.dneonline.com/calculator.asmx</a:t>
            </a:r>
            <a:endParaRPr lang="en-US" sz="1800">
              <a:latin typeface="UD Digi Kyokasho NP-R" panose="02020400000000000000" pitchFamily="18" charset="-128"/>
              <a:ea typeface="UD Digi Kyokasho NP-R" panose="02020400000000000000" pitchFamily="18" charset="-128"/>
            </a:endParaRPr>
          </a:p>
          <a:p>
            <a:r>
              <a:rPr lang="en-US" sz="1800">
                <a:latin typeface="UD Digi Kyokasho NP-R" panose="02020400000000000000" pitchFamily="18" charset="-128"/>
                <a:ea typeface="UD Digi Kyokasho NP-R" panose="02020400000000000000" pitchFamily="18" charset="-128"/>
                <a:hlinkClick r:id="rId5"/>
              </a:rPr>
              <a:t>https://www.dataaccess.com/webservicesserver/numberconversion.wso</a:t>
            </a:r>
            <a:endParaRPr lang="en-US" sz="1800">
              <a:latin typeface="UD Digi Kyokasho NP-R" panose="02020400000000000000" pitchFamily="18" charset="-128"/>
              <a:ea typeface="UD Digi Kyokasho NP-R" panose="02020400000000000000" pitchFamily="18" charset="-128"/>
            </a:endParaRPr>
          </a:p>
          <a:p>
            <a:r>
              <a:rPr lang="en-US" sz="1800">
                <a:latin typeface="UD Digi Kyokasho NP-R" panose="02020400000000000000" pitchFamily="18" charset="-128"/>
                <a:ea typeface="UD Digi Kyokasho NP-R" panose="02020400000000000000" pitchFamily="18" charset="-128"/>
                <a:hlinkClick r:id="rId6"/>
              </a:rPr>
              <a:t>http://webservices.oorsprong.org/websamples.countryinfo/CountryInfoService.wso</a:t>
            </a:r>
            <a:endParaRPr lang="en-US" sz="1800">
              <a:latin typeface="UD Digi Kyokasho NP-R" panose="02020400000000000000" pitchFamily="18" charset="-128"/>
              <a:ea typeface="UD Digi Kyokasho NP-R" panose="02020400000000000000" pitchFamily="18" charset="-128"/>
            </a:endParaRPr>
          </a:p>
          <a:p>
            <a:pPr marL="0" indent="0">
              <a:buNone/>
            </a:pPr>
            <a:endParaRPr lang="en-US" sz="1800">
              <a:latin typeface="UD Digi Kyokasho NP-R" panose="02020400000000000000" pitchFamily="18" charset="-128"/>
              <a:ea typeface="UD Digi Kyokasho NP-R" panose="02020400000000000000" pitchFamily="18" charset="-128"/>
            </a:endParaRPr>
          </a:p>
          <a:p>
            <a:endParaRPr lang="en-US" sz="1800">
              <a:latin typeface="UD Digi Kyokasho NP-R" panose="02020400000000000000" pitchFamily="18" charset="-128"/>
              <a:ea typeface="UD Digi Kyokasho NP-R" panose="02020400000000000000" pitchFamily="18" charset="-128"/>
            </a:endParaRPr>
          </a:p>
        </p:txBody>
      </p:sp>
      <p:pic>
        <p:nvPicPr>
          <p:cNvPr id="9218" name="Picture 2" descr="Image result for Postman tool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4240" y="3308740"/>
            <a:ext cx="5031740" cy="200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35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376" y="3197414"/>
            <a:ext cx="10099325" cy="662169"/>
          </a:xfrm>
        </p:spPr>
        <p:txBody>
          <a:bodyPr wrap="square">
            <a:spAutoFit/>
          </a:bodyPr>
          <a:lstStyle/>
          <a:p>
            <a:pPr algn="ctr"/>
            <a:r>
              <a:rPr lang="en-US"/>
              <a:t>Rest Services</a:t>
            </a:r>
          </a:p>
        </p:txBody>
      </p:sp>
    </p:spTree>
    <p:extLst>
      <p:ext uri="{BB962C8B-B14F-4D97-AF65-F5344CB8AC3E}">
        <p14:creationId xmlns:p14="http://schemas.microsoft.com/office/powerpoint/2010/main" val="346400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Resource</a:t>
            </a:r>
          </a:p>
        </p:txBody>
      </p:sp>
      <p:sp>
        <p:nvSpPr>
          <p:cNvPr id="3" name="Content Placeholder 2"/>
          <p:cNvSpPr>
            <a:spLocks noGrp="1"/>
          </p:cNvSpPr>
          <p:nvPr>
            <p:ph idx="1"/>
          </p:nvPr>
        </p:nvSpPr>
        <p:spPr>
          <a:xfrm>
            <a:off x="480486" y="1439333"/>
            <a:ext cx="7074859" cy="4529667"/>
          </a:xfrm>
        </p:spPr>
        <p:txBody>
          <a:bodyPr/>
          <a:lstStyle/>
          <a:p>
            <a:r>
              <a:rPr lang="en-US" sz="1800">
                <a:latin typeface="UD Digi Kyokasho NP-R" panose="02020400000000000000" pitchFamily="18" charset="-128"/>
                <a:ea typeface="UD Digi Kyokasho NP-R" panose="02020400000000000000" pitchFamily="18" charset="-128"/>
              </a:rPr>
              <a:t>The key abstraction of information in REST is a resource. </a:t>
            </a:r>
          </a:p>
          <a:p>
            <a:r>
              <a:rPr lang="en-US" sz="1800">
                <a:latin typeface="UD Digi Kyokasho NP-R" panose="02020400000000000000" pitchFamily="18" charset="-128"/>
                <a:ea typeface="UD Digi Kyokasho NP-R" panose="02020400000000000000" pitchFamily="18" charset="-128"/>
              </a:rPr>
              <a:t>REST architecture treats every content as a resource, resources can be:   </a:t>
            </a:r>
          </a:p>
          <a:p>
            <a:pPr marL="742950" lvl="1" indent="-285750">
              <a:lnSpc>
                <a:spcPct val="100000"/>
              </a:lnSpc>
              <a:spcBef>
                <a:spcPts val="0"/>
              </a:spcBef>
              <a:buFont typeface="Arial" charset="0"/>
              <a:buChar char="•"/>
            </a:pPr>
            <a:r>
              <a:rPr lang="en-US" sz="1800">
                <a:latin typeface="UD Digi Kyokasho NP-R" panose="02020400000000000000" pitchFamily="18" charset="-128"/>
                <a:ea typeface="UD Digi Kyokasho NP-R" panose="02020400000000000000" pitchFamily="18" charset="-128"/>
              </a:rPr>
              <a:t>Html pages</a:t>
            </a:r>
          </a:p>
          <a:p>
            <a:pPr marL="742950" lvl="1" indent="-285750">
              <a:lnSpc>
                <a:spcPct val="100000"/>
              </a:lnSpc>
              <a:spcBef>
                <a:spcPts val="0"/>
              </a:spcBef>
              <a:buFont typeface="Arial" charset="0"/>
              <a:buChar char="•"/>
            </a:pPr>
            <a:r>
              <a:rPr lang="en-US" sz="1800">
                <a:latin typeface="UD Digi Kyokasho NP-R" panose="02020400000000000000" pitchFamily="18" charset="-128"/>
                <a:ea typeface="UD Digi Kyokasho NP-R" panose="02020400000000000000" pitchFamily="18" charset="-128"/>
              </a:rPr>
              <a:t>Images</a:t>
            </a:r>
          </a:p>
          <a:p>
            <a:pPr marL="742950" lvl="1" indent="-285750">
              <a:lnSpc>
                <a:spcPct val="100000"/>
              </a:lnSpc>
              <a:spcBef>
                <a:spcPts val="0"/>
              </a:spcBef>
              <a:buFont typeface="Arial" charset="0"/>
              <a:buChar char="•"/>
            </a:pPr>
            <a:r>
              <a:rPr lang="en-US" sz="1800">
                <a:latin typeface="UD Digi Kyokasho NP-R" panose="02020400000000000000" pitchFamily="18" charset="-128"/>
                <a:ea typeface="UD Digi Kyokasho NP-R" panose="02020400000000000000" pitchFamily="18" charset="-128"/>
              </a:rPr>
              <a:t>Videos</a:t>
            </a:r>
          </a:p>
          <a:p>
            <a:pPr marL="742950" lvl="1" indent="-285750">
              <a:lnSpc>
                <a:spcPct val="100000"/>
              </a:lnSpc>
              <a:spcBef>
                <a:spcPts val="0"/>
              </a:spcBef>
              <a:buFont typeface="Arial" charset="0"/>
              <a:buChar char="•"/>
            </a:pPr>
            <a:r>
              <a:rPr lang="en-US" sz="1800">
                <a:latin typeface="UD Digi Kyokasho NP-R" panose="02020400000000000000" pitchFamily="18" charset="-128"/>
                <a:ea typeface="UD Digi Kyokasho NP-R" panose="02020400000000000000" pitchFamily="18" charset="-128"/>
              </a:rPr>
              <a:t>Dynamic business data</a:t>
            </a:r>
          </a:p>
          <a:p>
            <a:r>
              <a:rPr lang="en-US" sz="1800">
                <a:latin typeface="UD Digi Kyokasho NP-R" panose="02020400000000000000" pitchFamily="18" charset="-128"/>
                <a:ea typeface="UD Digi Kyokasho NP-R" panose="02020400000000000000" pitchFamily="18" charset="-128"/>
              </a:rPr>
              <a:t>Resource lifecycle management is done using HTTP methods</a:t>
            </a:r>
          </a:p>
          <a:p>
            <a:r>
              <a:rPr lang="en-US" sz="1800">
                <a:latin typeface="UD Digi Kyokasho NP-R" panose="02020400000000000000" pitchFamily="18" charset="-128"/>
                <a:ea typeface="UD Digi Kyokasho NP-R" panose="02020400000000000000" pitchFamily="18" charset="-128"/>
              </a:rPr>
              <a:t>Every resource is uniquely identified by a URI</a:t>
            </a:r>
          </a:p>
          <a:p>
            <a:pPr lvl="1"/>
            <a:r>
              <a:rPr lang="en-US" sz="1800">
                <a:latin typeface="UD Digi Kyokasho NP-R" panose="02020400000000000000" pitchFamily="18" charset="-128"/>
                <a:ea typeface="UD Digi Kyokasho NP-R" panose="02020400000000000000" pitchFamily="18" charset="-128"/>
              </a:rPr>
              <a:t>https://jsonplaceholder.typicode.com/users/1</a:t>
            </a:r>
          </a:p>
        </p:txBody>
      </p:sp>
      <p:pic>
        <p:nvPicPr>
          <p:cNvPr id="11" name="Picture 10"/>
          <p:cNvPicPr>
            <a:picLocks noChangeAspect="1"/>
          </p:cNvPicPr>
          <p:nvPr/>
        </p:nvPicPr>
        <p:blipFill>
          <a:blip r:embed="rId2"/>
          <a:stretch>
            <a:fillRect/>
          </a:stretch>
        </p:blipFill>
        <p:spPr>
          <a:xfrm>
            <a:off x="7600546" y="2512207"/>
            <a:ext cx="4110968" cy="1833586"/>
          </a:xfrm>
          <a:prstGeom prst="rect">
            <a:avLst/>
          </a:prstGeom>
        </p:spPr>
      </p:pic>
    </p:spTree>
    <p:extLst>
      <p:ext uri="{BB962C8B-B14F-4D97-AF65-F5344CB8AC3E}">
        <p14:creationId xmlns:p14="http://schemas.microsoft.com/office/powerpoint/2010/main" val="1761313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Resource - Naming</a:t>
            </a:r>
          </a:p>
        </p:txBody>
      </p:sp>
      <p:sp>
        <p:nvSpPr>
          <p:cNvPr id="3" name="Content Placeholder 2"/>
          <p:cNvSpPr>
            <a:spLocks noGrp="1"/>
          </p:cNvSpPr>
          <p:nvPr>
            <p:ph idx="1"/>
          </p:nvPr>
        </p:nvSpPr>
        <p:spPr>
          <a:xfrm>
            <a:off x="480486" y="1439333"/>
            <a:ext cx="8321769" cy="4529667"/>
          </a:xfrm>
        </p:spPr>
        <p:txBody>
          <a:bodyPr/>
          <a:lstStyle/>
          <a:p>
            <a:r>
              <a:rPr lang="en-US" sz="1800">
                <a:latin typeface="UD Digi Kyokasho NP-R" panose="02020400000000000000" pitchFamily="18" charset="-128"/>
                <a:ea typeface="UD Digi Kyokasho NP-R" panose="02020400000000000000" pitchFamily="18" charset="-128"/>
              </a:rPr>
              <a:t>REST uses URI to identify resources</a:t>
            </a:r>
          </a:p>
          <a:p>
            <a:endParaRPr lang="en-US" sz="1800">
              <a:latin typeface="UD Digi Kyokasho NP-R" panose="02020400000000000000" pitchFamily="18" charset="-128"/>
              <a:ea typeface="UD Digi Kyokasho NP-R" panose="02020400000000000000" pitchFamily="18" charset="-128"/>
            </a:endParaRPr>
          </a:p>
          <a:p>
            <a:endParaRPr lang="en-US" sz="1800">
              <a:latin typeface="UD Digi Kyokasho NP-R" panose="02020400000000000000" pitchFamily="18" charset="-128"/>
              <a:ea typeface="UD Digi Kyokasho NP-R" panose="02020400000000000000" pitchFamily="18" charset="-128"/>
            </a:endParaRPr>
          </a:p>
          <a:p>
            <a:endParaRPr lang="en-US" sz="1800">
              <a:latin typeface="UD Digi Kyokasho NP-R" panose="02020400000000000000" pitchFamily="18" charset="-128"/>
              <a:ea typeface="UD Digi Kyokasho NP-R" panose="02020400000000000000" pitchFamily="18" charset="-128"/>
            </a:endParaRPr>
          </a:p>
          <a:p>
            <a:r>
              <a:rPr lang="en-US" sz="1800">
                <a:latin typeface="UD Digi Kyokasho NP-R" panose="02020400000000000000" pitchFamily="18" charset="-128"/>
                <a:ea typeface="UD Digi Kyokasho NP-R" panose="02020400000000000000" pitchFamily="18" charset="-128"/>
              </a:rPr>
              <a:t>As you traverse the path from more generic to more specific, you are navigating the data</a:t>
            </a:r>
          </a:p>
          <a:p>
            <a:pPr marL="0" indent="0">
              <a:buNone/>
            </a:pPr>
            <a:endParaRPr lang="en-US" sz="1800">
              <a:latin typeface="UD Digi Kyokasho NP-R" panose="02020400000000000000" pitchFamily="18" charset="-128"/>
              <a:ea typeface="UD Digi Kyokasho NP-R" panose="02020400000000000000" pitchFamily="18" charset="-128"/>
            </a:endParaRPr>
          </a:p>
          <a:p>
            <a:endParaRPr lang="en-US" sz="1800">
              <a:latin typeface="UD Digi Kyokasho NP-R" panose="02020400000000000000" pitchFamily="18" charset="-128"/>
              <a:ea typeface="UD Digi Kyokasho NP-R" panose="02020400000000000000" pitchFamily="18" charset="-128"/>
            </a:endParaRPr>
          </a:p>
        </p:txBody>
      </p:sp>
      <p:graphicFrame>
        <p:nvGraphicFramePr>
          <p:cNvPr id="5" name="Таблица 5"/>
          <p:cNvGraphicFramePr>
            <a:graphicFrameLocks noGrp="1"/>
          </p:cNvGraphicFramePr>
          <p:nvPr>
            <p:extLst>
              <p:ext uri="{D42A27DB-BD31-4B8C-83A1-F6EECF244321}">
                <p14:modId xmlns:p14="http://schemas.microsoft.com/office/powerpoint/2010/main" val="3947256799"/>
              </p:ext>
            </p:extLst>
          </p:nvPr>
        </p:nvGraphicFramePr>
        <p:xfrm>
          <a:off x="938944" y="2056149"/>
          <a:ext cx="7447674" cy="1453670"/>
        </p:xfrm>
        <a:graphic>
          <a:graphicData uri="http://schemas.openxmlformats.org/drawingml/2006/table">
            <a:tbl>
              <a:tblPr firstRow="1" bandRow="1">
                <a:tableStyleId>{21E4AEA4-8DFA-4A89-87EB-49C32662AFE0}</a:tableStyleId>
              </a:tblPr>
              <a:tblGrid>
                <a:gridCol w="7447674">
                  <a:extLst>
                    <a:ext uri="{9D8B030D-6E8A-4147-A177-3AD203B41FA5}">
                      <a16:colId xmlns:a16="http://schemas.microsoft.com/office/drawing/2014/main" val="20000"/>
                    </a:ext>
                  </a:extLst>
                </a:gridCol>
              </a:tblGrid>
              <a:tr h="350048">
                <a:tc>
                  <a:txBody>
                    <a:bodyPr/>
                    <a:lstStyle/>
                    <a:p>
                      <a:r>
                        <a:rPr lang="en-US" sz="1800"/>
                        <a:t>URI</a:t>
                      </a:r>
                      <a:endParaRPr lang="ru-RU" sz="1800"/>
                    </a:p>
                  </a:txBody>
                  <a:tcPr marL="68580" marR="68580" marT="34290" marB="34290"/>
                </a:tc>
                <a:extLst>
                  <a:ext uri="{0D108BD9-81ED-4DB2-BD59-A6C34878D82A}">
                    <a16:rowId xmlns:a16="http://schemas.microsoft.com/office/drawing/2014/main" val="10000"/>
                  </a:ext>
                </a:extLst>
              </a:tr>
              <a:tr h="350048">
                <a:tc>
                  <a:txBody>
                    <a:bodyPr/>
                    <a:lstStyle/>
                    <a:p>
                      <a:r>
                        <a:rPr lang="en-US" sz="1800" b="1"/>
                        <a:t>http://localhost/books/</a:t>
                      </a:r>
                    </a:p>
                  </a:txBody>
                  <a:tcPr marL="68580" marR="68580" marT="34290" marB="34290"/>
                </a:tc>
                <a:extLst>
                  <a:ext uri="{0D108BD9-81ED-4DB2-BD59-A6C34878D82A}">
                    <a16:rowId xmlns:a16="http://schemas.microsoft.com/office/drawing/2014/main" val="10001"/>
                  </a:ext>
                </a:extLst>
              </a:tr>
              <a:tr h="403526">
                <a:tc>
                  <a:txBody>
                    <a:bodyPr/>
                    <a:lstStyle/>
                    <a:p>
                      <a:r>
                        <a:rPr lang="en-US" sz="1800" b="1"/>
                        <a:t>http://localhost/books/ISBN-0011</a:t>
                      </a:r>
                    </a:p>
                  </a:txBody>
                  <a:tcPr marL="68580" marR="68580" marT="34290" marB="34290"/>
                </a:tc>
                <a:extLst>
                  <a:ext uri="{0D108BD9-81ED-4DB2-BD59-A6C34878D82A}">
                    <a16:rowId xmlns:a16="http://schemas.microsoft.com/office/drawing/2014/main" val="10002"/>
                  </a:ext>
                </a:extLst>
              </a:tr>
              <a:tr h="350048">
                <a:tc>
                  <a:txBody>
                    <a:bodyPr/>
                    <a:lstStyle/>
                    <a:p>
                      <a:r>
                        <a:rPr lang="en-US" sz="1800" b="1"/>
                        <a:t>http://localhost/books/ISBN-0011/authors</a:t>
                      </a:r>
                      <a:endParaRPr lang="en-US" sz="1800" b="1">
                        <a:hlinkClick r:id="rId2"/>
                      </a:endParaRP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3279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URL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150" y="2338207"/>
            <a:ext cx="8978900" cy="2133600"/>
          </a:xfrm>
          <a:prstGeom prst="rect">
            <a:avLst/>
          </a:prstGeom>
        </p:spPr>
      </p:pic>
    </p:spTree>
    <p:extLst>
      <p:ext uri="{BB962C8B-B14F-4D97-AF65-F5344CB8AC3E}">
        <p14:creationId xmlns:p14="http://schemas.microsoft.com/office/powerpoint/2010/main" val="408739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HTTP – Request and Response</a:t>
            </a:r>
          </a:p>
        </p:txBody>
      </p:sp>
      <p:sp>
        <p:nvSpPr>
          <p:cNvPr id="3" name="Content Placeholder 2"/>
          <p:cNvSpPr>
            <a:spLocks noGrp="1"/>
          </p:cNvSpPr>
          <p:nvPr>
            <p:ph idx="1"/>
          </p:nvPr>
        </p:nvSpPr>
        <p:spPr>
          <a:xfrm>
            <a:off x="480486" y="1439334"/>
            <a:ext cx="11235265" cy="1229975"/>
          </a:xfrm>
        </p:spPr>
        <p:txBody>
          <a:bodyPr numCol="2"/>
          <a:lstStyle/>
          <a:p>
            <a:r>
              <a:rPr lang="en-US" sz="2000">
                <a:latin typeface="UD Digi Kyokasho NP-R" panose="02020400000000000000" pitchFamily="18" charset="-128"/>
                <a:ea typeface="UD Digi Kyokasho NP-R" panose="02020400000000000000" pitchFamily="18" charset="-128"/>
              </a:rPr>
              <a:t>GET – Gets the list of items </a:t>
            </a:r>
            <a:endParaRPr lang="en-US" sz="2000" b="1">
              <a:latin typeface="UD Digi Kyokasho NP-R" panose="02020400000000000000" pitchFamily="18" charset="-128"/>
              <a:ea typeface="UD Digi Kyokasho NP-R" panose="02020400000000000000" pitchFamily="18" charset="-128"/>
            </a:endParaRPr>
          </a:p>
          <a:p>
            <a:r>
              <a:rPr lang="en-US" sz="2000">
                <a:latin typeface="UD Digi Kyokasho NP-R" panose="02020400000000000000" pitchFamily="18" charset="-128"/>
                <a:ea typeface="UD Digi Kyokasho NP-R" panose="02020400000000000000" pitchFamily="18" charset="-128"/>
              </a:rPr>
              <a:t>PUT – Updates the item</a:t>
            </a:r>
          </a:p>
          <a:p>
            <a:r>
              <a:rPr lang="en-US" sz="2000">
                <a:latin typeface="UD Digi Kyokasho NP-R" panose="02020400000000000000" pitchFamily="18" charset="-128"/>
                <a:ea typeface="UD Digi Kyokasho NP-R" panose="02020400000000000000" pitchFamily="18" charset="-128"/>
              </a:rPr>
              <a:t>POST – Inserts the item</a:t>
            </a:r>
          </a:p>
          <a:p>
            <a:r>
              <a:rPr lang="en-US" sz="2000">
                <a:latin typeface="UD Digi Kyokasho NP-R" panose="02020400000000000000" pitchFamily="18" charset="-128"/>
                <a:ea typeface="UD Digi Kyokasho NP-R" panose="02020400000000000000" pitchFamily="18" charset="-128"/>
              </a:rPr>
              <a:t>DELETE</a:t>
            </a:r>
            <a:r>
              <a:rPr lang="ru-RU" sz="2000">
                <a:latin typeface="UD Digi Kyokasho NP-R" panose="02020400000000000000" pitchFamily="18" charset="-128"/>
                <a:ea typeface="UD Digi Kyokasho NP-R" panose="02020400000000000000" pitchFamily="18" charset="-128"/>
              </a:rPr>
              <a:t> </a:t>
            </a:r>
            <a:r>
              <a:rPr lang="en-US" sz="2000">
                <a:latin typeface="UD Digi Kyokasho NP-R" panose="02020400000000000000" pitchFamily="18" charset="-128"/>
                <a:ea typeface="UD Digi Kyokasho NP-R" panose="02020400000000000000" pitchFamily="18" charset="-128"/>
              </a:rPr>
              <a:t>– Deletes the items</a:t>
            </a:r>
            <a:endParaRPr lang="en-US" sz="2000" b="1">
              <a:latin typeface="UD Digi Kyokasho NP-R" panose="02020400000000000000" pitchFamily="18" charset="-128"/>
              <a:ea typeface="UD Digi Kyokasho NP-R" panose="02020400000000000000" pitchFamily="18" charset="-128"/>
            </a:endParaRPr>
          </a:p>
        </p:txBody>
      </p:sp>
      <p:grpSp>
        <p:nvGrpSpPr>
          <p:cNvPr id="9" name="Group 8"/>
          <p:cNvGrpSpPr/>
          <p:nvPr/>
        </p:nvGrpSpPr>
        <p:grpSpPr>
          <a:xfrm>
            <a:off x="1016196" y="3048001"/>
            <a:ext cx="3897549" cy="2764420"/>
            <a:chOff x="1016196" y="3048001"/>
            <a:chExt cx="3897549" cy="276442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96" y="3048001"/>
              <a:ext cx="3897549" cy="2395088"/>
            </a:xfrm>
            <a:prstGeom prst="rect">
              <a:avLst/>
            </a:prstGeom>
          </p:spPr>
        </p:pic>
        <p:sp>
          <p:nvSpPr>
            <p:cNvPr id="6" name="TextBox 5"/>
            <p:cNvSpPr txBox="1"/>
            <p:nvPr/>
          </p:nvSpPr>
          <p:spPr>
            <a:xfrm>
              <a:off x="2401455" y="5443089"/>
              <a:ext cx="1180131" cy="369332"/>
            </a:xfrm>
            <a:prstGeom prst="rect">
              <a:avLst/>
            </a:prstGeom>
            <a:noFill/>
          </p:spPr>
          <p:txBody>
            <a:bodyPr wrap="none" rtlCol="0">
              <a:spAutoFit/>
            </a:bodyPr>
            <a:lstStyle/>
            <a:p>
              <a:r>
                <a:rPr lang="en-US">
                  <a:latin typeface="UD Digi Kyokasho NP-R" panose="02020400000000000000" pitchFamily="18" charset="-128"/>
                  <a:ea typeface="UD Digi Kyokasho NP-R" panose="02020400000000000000" pitchFamily="18" charset="-128"/>
                </a:rPr>
                <a:t>Request </a:t>
              </a:r>
            </a:p>
          </p:txBody>
        </p:sp>
      </p:grpSp>
      <p:grpSp>
        <p:nvGrpSpPr>
          <p:cNvPr id="8" name="Group 7"/>
          <p:cNvGrpSpPr/>
          <p:nvPr/>
        </p:nvGrpSpPr>
        <p:grpSpPr>
          <a:xfrm>
            <a:off x="5933184" y="2964655"/>
            <a:ext cx="4546800" cy="2847766"/>
            <a:chOff x="5933184" y="2964655"/>
            <a:chExt cx="4546800" cy="2847766"/>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184" y="2964655"/>
              <a:ext cx="4546800" cy="2478434"/>
            </a:xfrm>
            <a:prstGeom prst="rect">
              <a:avLst/>
            </a:prstGeom>
          </p:spPr>
        </p:pic>
        <p:sp>
          <p:nvSpPr>
            <p:cNvPr id="7" name="TextBox 6"/>
            <p:cNvSpPr txBox="1"/>
            <p:nvPr/>
          </p:nvSpPr>
          <p:spPr>
            <a:xfrm>
              <a:off x="7707986" y="5443089"/>
              <a:ext cx="1335622" cy="369332"/>
            </a:xfrm>
            <a:prstGeom prst="rect">
              <a:avLst/>
            </a:prstGeom>
            <a:noFill/>
          </p:spPr>
          <p:txBody>
            <a:bodyPr wrap="none" rtlCol="0">
              <a:spAutoFit/>
            </a:bodyPr>
            <a:lstStyle/>
            <a:p>
              <a:r>
                <a:rPr lang="en-US">
                  <a:latin typeface="UD Digi Kyokasho NP-R" panose="02020400000000000000" pitchFamily="18" charset="-128"/>
                  <a:ea typeface="UD Digi Kyokasho NP-R" panose="02020400000000000000" pitchFamily="18" charset="-128"/>
                </a:rPr>
                <a:t>Response </a:t>
              </a:r>
            </a:p>
          </p:txBody>
        </p:sp>
      </p:grpSp>
    </p:spTree>
    <p:extLst>
      <p:ext uri="{BB962C8B-B14F-4D97-AF65-F5344CB8AC3E}">
        <p14:creationId xmlns:p14="http://schemas.microsoft.com/office/powerpoint/2010/main" val="2804410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AA168C-E839-4C6E-8F46-51357CEB0D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877" y="652073"/>
            <a:ext cx="7918246" cy="497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98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371"/>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HTTP Verbs/methods</a:t>
            </a:r>
          </a:p>
        </p:txBody>
      </p:sp>
      <p:pic>
        <p:nvPicPr>
          <p:cNvPr id="10242" name="Picture 2" descr="NON IDEMPOTENT VERB &#10;POST &#10;SOAP &#10;PUT &#10;IDEMPOTENT VERBS &#10;DELETE &#10;REST &#10;GET ">
            <a:extLst>
              <a:ext uri="{FF2B5EF4-FFF2-40B4-BE49-F238E27FC236}">
                <a16:creationId xmlns:a16="http://schemas.microsoft.com/office/drawing/2014/main" id="{442187BD-A734-4DBC-97DC-DF815C127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572" y="1457177"/>
            <a:ext cx="8964856" cy="417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46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HTTP – Response Status Codes</a:t>
            </a:r>
          </a:p>
        </p:txBody>
      </p:sp>
      <p:graphicFrame>
        <p:nvGraphicFramePr>
          <p:cNvPr id="12" name="Table 11"/>
          <p:cNvGraphicFramePr>
            <a:graphicFrameLocks noGrp="1"/>
          </p:cNvGraphicFramePr>
          <p:nvPr>
            <p:extLst>
              <p:ext uri="{D42A27DB-BD31-4B8C-83A1-F6EECF244321}">
                <p14:modId xmlns:p14="http://schemas.microsoft.com/office/powerpoint/2010/main" val="3874252892"/>
              </p:ext>
            </p:extLst>
          </p:nvPr>
        </p:nvGraphicFramePr>
        <p:xfrm>
          <a:off x="1571440" y="1038978"/>
          <a:ext cx="8864392" cy="5307978"/>
        </p:xfrm>
        <a:graphic>
          <a:graphicData uri="http://schemas.openxmlformats.org/drawingml/2006/table">
            <a:tbl>
              <a:tblPr firstRow="1" bandRow="1">
                <a:tableStyleId>{21E4AEA4-8DFA-4A89-87EB-49C32662AFE0}</a:tableStyleId>
              </a:tblPr>
              <a:tblGrid>
                <a:gridCol w="3640459">
                  <a:extLst>
                    <a:ext uri="{9D8B030D-6E8A-4147-A177-3AD203B41FA5}">
                      <a16:colId xmlns:a16="http://schemas.microsoft.com/office/drawing/2014/main" val="20000"/>
                    </a:ext>
                  </a:extLst>
                </a:gridCol>
                <a:gridCol w="5223933">
                  <a:extLst>
                    <a:ext uri="{9D8B030D-6E8A-4147-A177-3AD203B41FA5}">
                      <a16:colId xmlns:a16="http://schemas.microsoft.com/office/drawing/2014/main" val="20001"/>
                    </a:ext>
                  </a:extLst>
                </a:gridCol>
              </a:tblGrid>
              <a:tr h="884663">
                <a:tc>
                  <a:txBody>
                    <a:bodyPr/>
                    <a:lstStyle/>
                    <a:p>
                      <a:pPr algn="ctr"/>
                      <a:r>
                        <a:rPr lang="en-US" sz="1800" kern="1200" cap="all">
                          <a:effectLst/>
                        </a:rPr>
                        <a:t>CATEGORY</a:t>
                      </a:r>
                      <a:endParaRPr lang="en-US" sz="1200"/>
                    </a:p>
                  </a:txBody>
                  <a:tcPr anchor="ctr"/>
                </a:tc>
                <a:tc>
                  <a:txBody>
                    <a:bodyPr/>
                    <a:lstStyle/>
                    <a:p>
                      <a:pPr algn="ctr"/>
                      <a:r>
                        <a:rPr lang="en-US" sz="1800" kern="1200" cap="all">
                          <a:effectLst/>
                        </a:rPr>
                        <a:t>DESCRIPTION</a:t>
                      </a:r>
                      <a:endParaRPr lang="en-US" sz="1200"/>
                    </a:p>
                  </a:txBody>
                  <a:tcPr anchor="ctr"/>
                </a:tc>
                <a:extLst>
                  <a:ext uri="{0D108BD9-81ED-4DB2-BD59-A6C34878D82A}">
                    <a16:rowId xmlns:a16="http://schemas.microsoft.com/office/drawing/2014/main" val="10000"/>
                  </a:ext>
                </a:extLst>
              </a:tr>
              <a:tr h="884663">
                <a:tc>
                  <a:txBody>
                    <a:bodyPr/>
                    <a:lstStyle/>
                    <a:p>
                      <a:pPr algn="ctr"/>
                      <a:r>
                        <a:rPr lang="en-US" sz="1800" kern="1200">
                          <a:effectLst/>
                        </a:rPr>
                        <a:t>1xx: Informational</a:t>
                      </a:r>
                      <a:endParaRPr lang="en-US" sz="1200"/>
                    </a:p>
                  </a:txBody>
                  <a:tcPr anchor="ctr"/>
                </a:tc>
                <a:tc>
                  <a:txBody>
                    <a:bodyPr/>
                    <a:lstStyle/>
                    <a:p>
                      <a:pPr algn="l"/>
                      <a:r>
                        <a:rPr lang="en-US" sz="1800">
                          <a:effectLst/>
                        </a:rPr>
                        <a:t>Communicates transfer protocol-level information.</a:t>
                      </a:r>
                    </a:p>
                  </a:txBody>
                  <a:tcPr anchor="ctr"/>
                </a:tc>
                <a:extLst>
                  <a:ext uri="{0D108BD9-81ED-4DB2-BD59-A6C34878D82A}">
                    <a16:rowId xmlns:a16="http://schemas.microsoft.com/office/drawing/2014/main" val="10001"/>
                  </a:ext>
                </a:extLst>
              </a:tr>
              <a:tr h="884663">
                <a:tc>
                  <a:txBody>
                    <a:bodyPr/>
                    <a:lstStyle/>
                    <a:p>
                      <a:pPr algn="ctr"/>
                      <a:r>
                        <a:rPr lang="en-US" sz="1800">
                          <a:effectLst/>
                        </a:rPr>
                        <a:t>2xx: Success</a:t>
                      </a:r>
                    </a:p>
                  </a:txBody>
                  <a:tcPr anchor="ctr"/>
                </a:tc>
                <a:tc>
                  <a:txBody>
                    <a:bodyPr/>
                    <a:lstStyle/>
                    <a:p>
                      <a:pPr algn="l"/>
                      <a:r>
                        <a:rPr lang="en-US" sz="1800" kern="1200">
                          <a:effectLst/>
                        </a:rPr>
                        <a:t>Indicates that the REST  web-service successfully carried out whatever action the client requested</a:t>
                      </a:r>
                      <a:endParaRPr lang="en-US" sz="1800">
                        <a:effectLst/>
                      </a:endParaRPr>
                    </a:p>
                  </a:txBody>
                  <a:tcPr anchor="ctr"/>
                </a:tc>
                <a:extLst>
                  <a:ext uri="{0D108BD9-81ED-4DB2-BD59-A6C34878D82A}">
                    <a16:rowId xmlns:a16="http://schemas.microsoft.com/office/drawing/2014/main" val="10002"/>
                  </a:ext>
                </a:extLst>
              </a:tr>
              <a:tr h="884663">
                <a:tc>
                  <a:txBody>
                    <a:bodyPr/>
                    <a:lstStyle/>
                    <a:p>
                      <a:pPr algn="ctr"/>
                      <a:r>
                        <a:rPr lang="en-US" sz="1800" kern="1200">
                          <a:effectLst/>
                        </a:rPr>
                        <a:t>3xx: Redirection</a:t>
                      </a:r>
                      <a:endParaRPr lang="en-US" sz="1200">
                        <a:effectLst/>
                      </a:endParaRPr>
                    </a:p>
                  </a:txBody>
                  <a:tcPr anchor="ctr"/>
                </a:tc>
                <a:tc>
                  <a:txBody>
                    <a:bodyPr/>
                    <a:lstStyle/>
                    <a:p>
                      <a:pPr algn="l"/>
                      <a:r>
                        <a:rPr lang="en-US" sz="1800" kern="1200">
                          <a:effectLst/>
                        </a:rPr>
                        <a:t>Indicates that the client must take some additional action in order to complete their request.</a:t>
                      </a:r>
                      <a:endParaRPr lang="en-US" sz="1800"/>
                    </a:p>
                  </a:txBody>
                  <a:tcPr/>
                </a:tc>
                <a:extLst>
                  <a:ext uri="{0D108BD9-81ED-4DB2-BD59-A6C34878D82A}">
                    <a16:rowId xmlns:a16="http://schemas.microsoft.com/office/drawing/2014/main" val="10003"/>
                  </a:ext>
                </a:extLst>
              </a:tr>
              <a:tr h="884663">
                <a:tc>
                  <a:txBody>
                    <a:bodyPr/>
                    <a:lstStyle/>
                    <a:p>
                      <a:pPr algn="ctr"/>
                      <a:r>
                        <a:rPr lang="en-US" sz="1800" kern="1200">
                          <a:effectLst/>
                        </a:rPr>
                        <a:t>4xx: Client Error</a:t>
                      </a:r>
                      <a:endParaRPr lang="en-US" sz="1200">
                        <a:effectLst/>
                      </a:endParaRPr>
                    </a:p>
                  </a:txBody>
                  <a:tcPr anchor="ctr"/>
                </a:tc>
                <a:tc>
                  <a:txBody>
                    <a:bodyPr/>
                    <a:lstStyle/>
                    <a:p>
                      <a:pPr algn="l"/>
                      <a:r>
                        <a:rPr lang="en-US" sz="1800">
                          <a:effectLst/>
                        </a:rPr>
                        <a:t>This category of error status codes points the finger at clients.</a:t>
                      </a:r>
                    </a:p>
                  </a:txBody>
                  <a:tcPr anchor="ctr"/>
                </a:tc>
                <a:extLst>
                  <a:ext uri="{0D108BD9-81ED-4DB2-BD59-A6C34878D82A}">
                    <a16:rowId xmlns:a16="http://schemas.microsoft.com/office/drawing/2014/main" val="10004"/>
                  </a:ext>
                </a:extLst>
              </a:tr>
              <a:tr h="884663">
                <a:tc>
                  <a:txBody>
                    <a:bodyPr/>
                    <a:lstStyle/>
                    <a:p>
                      <a:pPr algn="ctr"/>
                      <a:r>
                        <a:rPr lang="en-US" sz="1800" kern="1200">
                          <a:effectLst/>
                        </a:rPr>
                        <a:t>5xx: Server Error</a:t>
                      </a:r>
                      <a:endParaRPr lang="en-US" sz="1200" b="0" i="0" u="none">
                        <a:effectLst/>
                      </a:endParaRPr>
                    </a:p>
                  </a:txBody>
                  <a:tcPr anchor="ctr"/>
                </a:tc>
                <a:tc>
                  <a:txBody>
                    <a:bodyPr/>
                    <a:lstStyle/>
                    <a:p>
                      <a:pPr algn="l"/>
                      <a:r>
                        <a:rPr lang="en-US" sz="1800">
                          <a:effectLst/>
                        </a:rPr>
                        <a:t>The server takes responsibility for these error status codes.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49477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0"/>
            <a:ext cx="12192000" cy="932688"/>
          </a:xfrm>
        </p:spPr>
        <p:txBody>
          <a:bodyPr anchor="ctr">
            <a:normAutofit/>
          </a:bodyPr>
          <a:lstStyle/>
          <a:p>
            <a:r>
              <a:rPr lang="en-US" sz="3200">
                <a:latin typeface="UD Digi Kyokasho NK-B" panose="02020700000000000000" pitchFamily="18" charset="-128"/>
                <a:ea typeface="UD Digi Kyokasho NK-B" panose="02020700000000000000" pitchFamily="18" charset="-128"/>
              </a:rPr>
              <a:t>HTTP – Response Status Codes</a:t>
            </a:r>
          </a:p>
        </p:txBody>
      </p:sp>
      <p:sp>
        <p:nvSpPr>
          <p:cNvPr id="14" name="Content Placeholder 2"/>
          <p:cNvSpPr>
            <a:spLocks noGrp="1"/>
          </p:cNvSpPr>
          <p:nvPr>
            <p:ph idx="1"/>
          </p:nvPr>
        </p:nvSpPr>
        <p:spPr>
          <a:xfrm>
            <a:off x="480486" y="1439333"/>
            <a:ext cx="11235265" cy="4529667"/>
          </a:xfrm>
        </p:spPr>
        <p:txBody>
          <a:bodyPr>
            <a:normAutofit lnSpcReduction="10000"/>
          </a:bodyPr>
          <a:lstStyle/>
          <a:p>
            <a:pPr>
              <a:lnSpc>
                <a:spcPct val="140000"/>
              </a:lnSpc>
            </a:pPr>
            <a:r>
              <a:rPr lang="en-US" b="1">
                <a:latin typeface="UD Digi Kyokasho NP-R" panose="02020400000000000000" pitchFamily="18" charset="-128"/>
                <a:ea typeface="UD Digi Kyokasho NP-R" panose="02020400000000000000" pitchFamily="18" charset="-128"/>
              </a:rPr>
              <a:t>200 </a:t>
            </a:r>
            <a:r>
              <a:rPr lang="en-US">
                <a:latin typeface="UD Digi Kyokasho NP-R" panose="02020400000000000000" pitchFamily="18" charset="-128"/>
                <a:ea typeface="UD Digi Kyokasho NP-R" panose="02020400000000000000" pitchFamily="18" charset="-128"/>
              </a:rPr>
              <a:t>— For Successful request.</a:t>
            </a:r>
          </a:p>
          <a:p>
            <a:pPr>
              <a:lnSpc>
                <a:spcPct val="140000"/>
              </a:lnSpc>
            </a:pPr>
            <a:r>
              <a:rPr lang="en-US" b="1">
                <a:latin typeface="UD Digi Kyokasho NP-R" panose="02020400000000000000" pitchFamily="18" charset="-128"/>
                <a:ea typeface="UD Digi Kyokasho NP-R" panose="02020400000000000000" pitchFamily="18" charset="-128"/>
              </a:rPr>
              <a:t>201</a:t>
            </a:r>
            <a:r>
              <a:rPr lang="en-US">
                <a:latin typeface="UD Digi Kyokasho NP-R" panose="02020400000000000000" pitchFamily="18" charset="-128"/>
                <a:ea typeface="UD Digi Kyokasho NP-R" panose="02020400000000000000" pitchFamily="18" charset="-128"/>
              </a:rPr>
              <a:t> — For successful request and data was created.</a:t>
            </a:r>
          </a:p>
          <a:p>
            <a:pPr>
              <a:lnSpc>
                <a:spcPct val="140000"/>
              </a:lnSpc>
            </a:pPr>
            <a:r>
              <a:rPr lang="en-US" b="1">
                <a:latin typeface="UD Digi Kyokasho NP-R" panose="02020400000000000000" pitchFamily="18" charset="-128"/>
                <a:ea typeface="UD Digi Kyokasho NP-R" panose="02020400000000000000" pitchFamily="18" charset="-128"/>
              </a:rPr>
              <a:t>204</a:t>
            </a:r>
            <a:r>
              <a:rPr lang="en-US">
                <a:latin typeface="UD Digi Kyokasho NP-R" panose="02020400000000000000" pitchFamily="18" charset="-128"/>
                <a:ea typeface="UD Digi Kyokasho NP-R" panose="02020400000000000000" pitchFamily="18" charset="-128"/>
              </a:rPr>
              <a:t> — For Empty Response.</a:t>
            </a:r>
          </a:p>
          <a:p>
            <a:pPr>
              <a:lnSpc>
                <a:spcPct val="140000"/>
              </a:lnSpc>
            </a:pPr>
            <a:r>
              <a:rPr lang="en-US" b="1">
                <a:latin typeface="UD Digi Kyokasho NP-R" panose="02020400000000000000" pitchFamily="18" charset="-128"/>
                <a:ea typeface="UD Digi Kyokasho NP-R" panose="02020400000000000000" pitchFamily="18" charset="-128"/>
              </a:rPr>
              <a:t>400</a:t>
            </a:r>
            <a:r>
              <a:rPr lang="en-US">
                <a:latin typeface="UD Digi Kyokasho NP-R" panose="02020400000000000000" pitchFamily="18" charset="-128"/>
                <a:ea typeface="UD Digi Kyokasho NP-R" panose="02020400000000000000" pitchFamily="18" charset="-128"/>
              </a:rPr>
              <a:t> — For Bad Request. The request could not be understood or was missing any required parameters.</a:t>
            </a:r>
          </a:p>
          <a:p>
            <a:pPr>
              <a:lnSpc>
                <a:spcPct val="140000"/>
              </a:lnSpc>
            </a:pPr>
            <a:r>
              <a:rPr lang="en-US" b="1">
                <a:latin typeface="UD Digi Kyokasho NP-R" panose="02020400000000000000" pitchFamily="18" charset="-128"/>
                <a:ea typeface="UD Digi Kyokasho NP-R" panose="02020400000000000000" pitchFamily="18" charset="-128"/>
              </a:rPr>
              <a:t>401</a:t>
            </a:r>
            <a:r>
              <a:rPr lang="en-US">
                <a:latin typeface="UD Digi Kyokasho NP-R" panose="02020400000000000000" pitchFamily="18" charset="-128"/>
                <a:ea typeface="UD Digi Kyokasho NP-R" panose="02020400000000000000" pitchFamily="18" charset="-128"/>
              </a:rPr>
              <a:t> — For Unauthorized access. Authentication failed or user does not have permissions for the requested operation.</a:t>
            </a:r>
          </a:p>
          <a:p>
            <a:pPr>
              <a:lnSpc>
                <a:spcPct val="140000"/>
              </a:lnSpc>
            </a:pPr>
            <a:r>
              <a:rPr lang="en-US" b="1">
                <a:latin typeface="UD Digi Kyokasho NP-R" panose="02020400000000000000" pitchFamily="18" charset="-128"/>
                <a:ea typeface="UD Digi Kyokasho NP-R" panose="02020400000000000000" pitchFamily="18" charset="-128"/>
              </a:rPr>
              <a:t>403</a:t>
            </a:r>
            <a:r>
              <a:rPr lang="en-US">
                <a:latin typeface="UD Digi Kyokasho NP-R" panose="02020400000000000000" pitchFamily="18" charset="-128"/>
                <a:ea typeface="UD Digi Kyokasho NP-R" panose="02020400000000000000" pitchFamily="18" charset="-128"/>
              </a:rPr>
              <a:t> — For Forbidden, Access denied.</a:t>
            </a:r>
          </a:p>
          <a:p>
            <a:pPr>
              <a:lnSpc>
                <a:spcPct val="140000"/>
              </a:lnSpc>
            </a:pPr>
            <a:r>
              <a:rPr lang="en-US" b="1">
                <a:latin typeface="UD Digi Kyokasho NP-R" panose="02020400000000000000" pitchFamily="18" charset="-128"/>
                <a:ea typeface="UD Digi Kyokasho NP-R" panose="02020400000000000000" pitchFamily="18" charset="-128"/>
              </a:rPr>
              <a:t>404</a:t>
            </a:r>
            <a:r>
              <a:rPr lang="en-US">
                <a:latin typeface="UD Digi Kyokasho NP-R" panose="02020400000000000000" pitchFamily="18" charset="-128"/>
                <a:ea typeface="UD Digi Kyokasho NP-R" panose="02020400000000000000" pitchFamily="18" charset="-128"/>
              </a:rPr>
              <a:t> — For data not found.</a:t>
            </a:r>
          </a:p>
          <a:p>
            <a:pPr>
              <a:lnSpc>
                <a:spcPct val="140000"/>
              </a:lnSpc>
            </a:pPr>
            <a:r>
              <a:rPr lang="en-US" b="1">
                <a:latin typeface="UD Digi Kyokasho NP-R" panose="02020400000000000000" pitchFamily="18" charset="-128"/>
                <a:ea typeface="UD Digi Kyokasho NP-R" panose="02020400000000000000" pitchFamily="18" charset="-128"/>
              </a:rPr>
              <a:t>405</a:t>
            </a:r>
            <a:r>
              <a:rPr lang="en-US">
                <a:latin typeface="UD Digi Kyokasho NP-R" panose="02020400000000000000" pitchFamily="18" charset="-128"/>
                <a:ea typeface="UD Digi Kyokasho NP-R" panose="02020400000000000000" pitchFamily="18" charset="-128"/>
              </a:rPr>
              <a:t> — For Method Not Allowed or Requested method is not supported.</a:t>
            </a:r>
          </a:p>
          <a:p>
            <a:pPr>
              <a:lnSpc>
                <a:spcPct val="140000"/>
              </a:lnSpc>
            </a:pPr>
            <a:r>
              <a:rPr lang="en-US" b="1">
                <a:latin typeface="UD Digi Kyokasho NP-R" panose="02020400000000000000" pitchFamily="18" charset="-128"/>
                <a:ea typeface="UD Digi Kyokasho NP-R" panose="02020400000000000000" pitchFamily="18" charset="-128"/>
              </a:rPr>
              <a:t>500</a:t>
            </a:r>
            <a:r>
              <a:rPr lang="en-US">
                <a:latin typeface="UD Digi Kyokasho NP-R" panose="02020400000000000000" pitchFamily="18" charset="-128"/>
                <a:ea typeface="UD Digi Kyokasho NP-R" panose="02020400000000000000" pitchFamily="18" charset="-128"/>
              </a:rPr>
              <a:t> — For Internal Server Error.</a:t>
            </a:r>
          </a:p>
          <a:p>
            <a:pPr>
              <a:lnSpc>
                <a:spcPct val="140000"/>
              </a:lnSpc>
            </a:pPr>
            <a:r>
              <a:rPr lang="en-US" b="1">
                <a:latin typeface="UD Digi Kyokasho NP-R" panose="02020400000000000000" pitchFamily="18" charset="-128"/>
                <a:ea typeface="UD Digi Kyokasho NP-R" panose="02020400000000000000" pitchFamily="18" charset="-128"/>
              </a:rPr>
              <a:t>503</a:t>
            </a:r>
            <a:r>
              <a:rPr lang="en-US">
                <a:latin typeface="UD Digi Kyokasho NP-R" panose="02020400000000000000" pitchFamily="18" charset="-128"/>
                <a:ea typeface="UD Digi Kyokasho NP-R" panose="02020400000000000000" pitchFamily="18" charset="-128"/>
              </a:rPr>
              <a:t> — For Service Unavailable.</a:t>
            </a:r>
          </a:p>
        </p:txBody>
      </p:sp>
    </p:spTree>
    <p:extLst>
      <p:ext uri="{BB962C8B-B14F-4D97-AF65-F5344CB8AC3E}">
        <p14:creationId xmlns:p14="http://schemas.microsoft.com/office/powerpoint/2010/main" val="2180490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3744731-8FED-4DDD-90D0-1D92F7AFF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082" y="1081528"/>
            <a:ext cx="2597835" cy="3991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B404F1A-9E97-4AB6-B8FC-A4991D06B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243" y="1288219"/>
            <a:ext cx="4332189" cy="403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91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Data Formats - XML</a:t>
            </a:r>
          </a:p>
        </p:txBody>
      </p:sp>
      <p:sp>
        <p:nvSpPr>
          <p:cNvPr id="13" name="TextBox 12"/>
          <p:cNvSpPr txBox="1"/>
          <p:nvPr/>
        </p:nvSpPr>
        <p:spPr>
          <a:xfrm>
            <a:off x="746725" y="3072166"/>
            <a:ext cx="4813566"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i="1">
                <a:ln w="0"/>
                <a:solidFill>
                  <a:schemeClr val="tx1"/>
                </a:solidFill>
                <a:effectLst>
                  <a:outerShdw blurRad="38100" dist="19050" dir="2700000" algn="tl" rotWithShape="0">
                    <a:schemeClr val="dk1">
                      <a:alpha val="40000"/>
                    </a:schemeClr>
                  </a:outerShdw>
                </a:effectLst>
              </a:rPr>
              <a:t>Extensible Markup Language (XML) is used to describe data. The XML standard is a flexible way to create information formats and electronically share structured data via the public Internet, as well as via corporate networks.</a:t>
            </a:r>
          </a:p>
        </p:txBody>
      </p:sp>
      <p:pic>
        <p:nvPicPr>
          <p:cNvPr id="14" name="Picture 13"/>
          <p:cNvPicPr>
            <a:picLocks noChangeAspect="1"/>
          </p:cNvPicPr>
          <p:nvPr/>
        </p:nvPicPr>
        <p:blipFill>
          <a:blip r:embed="rId2"/>
          <a:stretch>
            <a:fillRect/>
          </a:stretch>
        </p:blipFill>
        <p:spPr>
          <a:xfrm>
            <a:off x="6024240" y="1243988"/>
            <a:ext cx="4957796" cy="5133683"/>
          </a:xfrm>
          <a:prstGeom prst="rect">
            <a:avLst/>
          </a:prstGeom>
        </p:spPr>
      </p:pic>
    </p:spTree>
    <p:extLst>
      <p:ext uri="{BB962C8B-B14F-4D97-AF65-F5344CB8AC3E}">
        <p14:creationId xmlns:p14="http://schemas.microsoft.com/office/powerpoint/2010/main" val="1530193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Data Formats - JSON</a:t>
            </a:r>
          </a:p>
        </p:txBody>
      </p:sp>
      <p:sp>
        <p:nvSpPr>
          <p:cNvPr id="5" name="TextBox 4"/>
          <p:cNvSpPr txBox="1"/>
          <p:nvPr/>
        </p:nvSpPr>
        <p:spPr>
          <a:xfrm>
            <a:off x="478871" y="2835565"/>
            <a:ext cx="5201493"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i="1">
                <a:ln w="0"/>
                <a:solidFill>
                  <a:schemeClr val="tx1"/>
                </a:solidFill>
                <a:effectLst>
                  <a:outerShdw blurRad="38100" dist="19050" dir="2700000" algn="tl" rotWithShape="0">
                    <a:schemeClr val="dk1">
                      <a:alpha val="40000"/>
                    </a:schemeClr>
                  </a:outerShdw>
                </a:effectLst>
              </a:rPr>
              <a:t>The JSON format is often used for serializing and transmitting structured data over a network connection. </a:t>
            </a:r>
          </a:p>
          <a:p>
            <a:endParaRPr lang="en-US" i="1">
              <a:ln w="0"/>
              <a:solidFill>
                <a:schemeClr val="tx1"/>
              </a:solidFill>
              <a:effectLst>
                <a:outerShdw blurRad="38100" dist="19050" dir="2700000" algn="tl" rotWithShape="0">
                  <a:schemeClr val="dk1">
                    <a:alpha val="40000"/>
                  </a:schemeClr>
                </a:outerShdw>
              </a:effectLst>
            </a:endParaRPr>
          </a:p>
          <a:p>
            <a:r>
              <a:rPr lang="en-US" i="1">
                <a:ln w="0"/>
                <a:solidFill>
                  <a:schemeClr val="tx1"/>
                </a:solidFill>
                <a:effectLst>
                  <a:outerShdw blurRad="38100" dist="19050" dir="2700000" algn="tl" rotWithShape="0">
                    <a:schemeClr val="dk1">
                      <a:alpha val="40000"/>
                    </a:schemeClr>
                  </a:outerShdw>
                </a:effectLst>
              </a:rPr>
              <a:t>It is used primarily to transmit data between a server and web application, serving as an alternative to XML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13516"/>
            <a:ext cx="5945098" cy="4706993"/>
          </a:xfrm>
          <a:prstGeom prst="rect">
            <a:avLst/>
          </a:prstGeom>
        </p:spPr>
      </p:pic>
    </p:spTree>
    <p:extLst>
      <p:ext uri="{BB962C8B-B14F-4D97-AF65-F5344CB8AC3E}">
        <p14:creationId xmlns:p14="http://schemas.microsoft.com/office/powerpoint/2010/main" val="117451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Data Formats – JSON Data types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037" y="1629437"/>
            <a:ext cx="8769926" cy="3994118"/>
          </a:xfrm>
          <a:prstGeom prst="rect">
            <a:avLst/>
          </a:prstGeom>
        </p:spPr>
      </p:pic>
    </p:spTree>
    <p:extLst>
      <p:ext uri="{BB962C8B-B14F-4D97-AF65-F5344CB8AC3E}">
        <p14:creationId xmlns:p14="http://schemas.microsoft.com/office/powerpoint/2010/main" val="553948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REST ARCHITECTURE</a:t>
            </a:r>
          </a:p>
        </p:txBody>
      </p:sp>
      <p:grpSp>
        <p:nvGrpSpPr>
          <p:cNvPr id="5" name="Group 4"/>
          <p:cNvGrpSpPr/>
          <p:nvPr/>
        </p:nvGrpSpPr>
        <p:grpSpPr>
          <a:xfrm>
            <a:off x="6096000" y="2490354"/>
            <a:ext cx="5821004" cy="2427623"/>
            <a:chOff x="1570182" y="2008015"/>
            <a:chExt cx="8751280" cy="3431481"/>
          </a:xfrm>
        </p:grpSpPr>
        <p:sp>
          <p:nvSpPr>
            <p:cNvPr id="6" name="Rectangle 5"/>
            <p:cNvSpPr/>
            <p:nvPr/>
          </p:nvSpPr>
          <p:spPr>
            <a:xfrm>
              <a:off x="1570182" y="4165599"/>
              <a:ext cx="3140363" cy="10991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UD Digi Kyokasho NP-R" panose="02020400000000000000" pitchFamily="18" charset="-128"/>
                  <a:ea typeface="UD Digi Kyokasho NP-R" panose="02020400000000000000" pitchFamily="18" charset="-128"/>
                </a:rPr>
                <a:t>Client</a:t>
              </a:r>
            </a:p>
            <a:p>
              <a:pPr algn="ctr"/>
              <a:r>
                <a:rPr lang="en-US" sz="1600">
                  <a:latin typeface="UD Digi Kyokasho NP-R" panose="02020400000000000000" pitchFamily="18" charset="-128"/>
                  <a:ea typeface="UD Digi Kyokasho NP-R" panose="02020400000000000000" pitchFamily="18" charset="-128"/>
                </a:rPr>
                <a:t>Service Consumer</a:t>
              </a:r>
            </a:p>
          </p:txBody>
        </p:sp>
        <p:sp>
          <p:nvSpPr>
            <p:cNvPr id="7" name="Rectangle 6"/>
            <p:cNvSpPr/>
            <p:nvPr/>
          </p:nvSpPr>
          <p:spPr>
            <a:xfrm>
              <a:off x="7181099" y="4165598"/>
              <a:ext cx="3140363" cy="10991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UD Digi Kyokasho NP-R" panose="02020400000000000000" pitchFamily="18" charset="-128"/>
                  <a:ea typeface="UD Digi Kyokasho NP-R" panose="02020400000000000000" pitchFamily="18" charset="-128"/>
                </a:rPr>
                <a:t>Server</a:t>
              </a:r>
            </a:p>
            <a:p>
              <a:pPr algn="ctr"/>
              <a:r>
                <a:rPr lang="en-US" sz="1600">
                  <a:latin typeface="UD Digi Kyokasho NP-R" panose="02020400000000000000" pitchFamily="18" charset="-128"/>
                  <a:ea typeface="UD Digi Kyokasho NP-R" panose="02020400000000000000" pitchFamily="18" charset="-128"/>
                </a:rPr>
                <a:t>Service provider</a:t>
              </a:r>
            </a:p>
          </p:txBody>
        </p:sp>
        <p:grpSp>
          <p:nvGrpSpPr>
            <p:cNvPr id="8" name="Group 7"/>
            <p:cNvGrpSpPr/>
            <p:nvPr/>
          </p:nvGrpSpPr>
          <p:grpSpPr>
            <a:xfrm>
              <a:off x="4677730" y="4048099"/>
              <a:ext cx="2503368" cy="522056"/>
              <a:chOff x="4677730" y="4048099"/>
              <a:chExt cx="2503368" cy="522056"/>
            </a:xfrm>
          </p:grpSpPr>
          <p:cxnSp>
            <p:nvCxnSpPr>
              <p:cNvPr id="15" name="Straight Arrow Connector 14"/>
              <p:cNvCxnSpPr/>
              <p:nvPr/>
            </p:nvCxnSpPr>
            <p:spPr>
              <a:xfrm>
                <a:off x="4710545" y="4516582"/>
                <a:ext cx="2470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77730" y="4048099"/>
                <a:ext cx="2236530" cy="522056"/>
              </a:xfrm>
              <a:prstGeom prst="rect">
                <a:avLst/>
              </a:prstGeom>
              <a:noFill/>
            </p:spPr>
            <p:txBody>
              <a:bodyPr wrap="none" rtlCol="0">
                <a:spAutoFit/>
              </a:bodyPr>
              <a:lstStyle/>
              <a:p>
                <a:r>
                  <a:rPr lang="en-US"/>
                  <a:t>HTTP Request</a:t>
                </a:r>
              </a:p>
            </p:txBody>
          </p:sp>
        </p:grpSp>
        <p:cxnSp>
          <p:nvCxnSpPr>
            <p:cNvPr id="9" name="Straight Arrow Connector 8"/>
            <p:cNvCxnSpPr/>
            <p:nvPr/>
          </p:nvCxnSpPr>
          <p:spPr>
            <a:xfrm flipH="1">
              <a:off x="4710545" y="4917440"/>
              <a:ext cx="23090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13690" y="4917440"/>
              <a:ext cx="2442822" cy="522056"/>
            </a:xfrm>
            <a:prstGeom prst="rect">
              <a:avLst/>
            </a:prstGeom>
            <a:noFill/>
          </p:spPr>
          <p:txBody>
            <a:bodyPr wrap="none" rtlCol="0">
              <a:spAutoFit/>
            </a:bodyPr>
            <a:lstStyle/>
            <a:p>
              <a:r>
                <a:rPr lang="en-US"/>
                <a:t>HTTP Response</a:t>
              </a:r>
            </a:p>
          </p:txBody>
        </p:sp>
        <p:sp>
          <p:nvSpPr>
            <p:cNvPr id="11" name="Rectangle 10"/>
            <p:cNvSpPr/>
            <p:nvPr/>
          </p:nvSpPr>
          <p:spPr>
            <a:xfrm>
              <a:off x="3632241" y="2008015"/>
              <a:ext cx="4719825" cy="11045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UD Digi Kyokasho NP-R" panose="02020400000000000000" pitchFamily="18" charset="-128"/>
                  <a:ea typeface="UD Digi Kyokasho NP-R" panose="02020400000000000000" pitchFamily="18" charset="-128"/>
                </a:rPr>
                <a:t>Medium </a:t>
              </a:r>
              <a:r>
                <a:rPr lang="en-US" sz="1600">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 HTTP </a:t>
              </a:r>
            </a:p>
            <a:p>
              <a:pPr algn="ctr"/>
              <a:r>
                <a:rPr lang="en-US" sz="1400">
                  <a:solidFill>
                    <a:schemeClr val="tx1"/>
                  </a:solidFill>
                  <a:latin typeface="UD Digi Kyokasho NP-R" panose="02020400000000000000" pitchFamily="18" charset="-128"/>
                  <a:ea typeface="UD Digi Kyokasho NP-R" panose="02020400000000000000" pitchFamily="18" charset="-128"/>
                  <a:sym typeface="Wingdings" panose="05000000000000000000" pitchFamily="2" charset="2"/>
                </a:rPr>
                <a:t>Format  XML/JSON/HTML/Text</a:t>
              </a:r>
              <a:endParaRPr lang="en-US" sz="1400">
                <a:solidFill>
                  <a:schemeClr val="tx1"/>
                </a:solidFill>
                <a:latin typeface="UD Digi Kyokasho NP-R" panose="02020400000000000000" pitchFamily="18" charset="-128"/>
                <a:ea typeface="UD Digi Kyokasho NP-R" panose="02020400000000000000" pitchFamily="18" charset="-128"/>
              </a:endParaRPr>
            </a:p>
          </p:txBody>
        </p:sp>
        <p:cxnSp>
          <p:nvCxnSpPr>
            <p:cNvPr id="12" name="Straight Connector 11"/>
            <p:cNvCxnSpPr>
              <a:stCxn id="6" idx="0"/>
              <a:endCxn id="6" idx="0"/>
            </p:cNvCxnSpPr>
            <p:nvPr/>
          </p:nvCxnSpPr>
          <p:spPr>
            <a:xfrm>
              <a:off x="3140364" y="41655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6" idx="0"/>
              <a:endCxn id="11" idx="1"/>
            </p:cNvCxnSpPr>
            <p:nvPr/>
          </p:nvCxnSpPr>
          <p:spPr>
            <a:xfrm rot="5400000" flipH="1" flipV="1">
              <a:off x="2583656" y="3117015"/>
              <a:ext cx="1605293" cy="491877"/>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1" idx="3"/>
              <a:endCxn id="7" idx="0"/>
            </p:cNvCxnSpPr>
            <p:nvPr/>
          </p:nvCxnSpPr>
          <p:spPr>
            <a:xfrm>
              <a:off x="8352066" y="2560305"/>
              <a:ext cx="399215" cy="1605293"/>
            </a:xfrm>
            <a:prstGeom prst="bentConnector2">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17" name="Content Placeholder 2"/>
          <p:cNvSpPr>
            <a:spLocks noGrp="1"/>
          </p:cNvSpPr>
          <p:nvPr>
            <p:ph idx="1"/>
          </p:nvPr>
        </p:nvSpPr>
        <p:spPr>
          <a:xfrm>
            <a:off x="480486" y="1439333"/>
            <a:ext cx="6456023" cy="4529667"/>
          </a:xfrm>
        </p:spPr>
        <p:txBody>
          <a:bodyPr/>
          <a:lstStyle/>
          <a:p>
            <a:r>
              <a:rPr lang="en-US" sz="1800">
                <a:latin typeface="UD Digi Kyokasho NP-R" panose="02020400000000000000" pitchFamily="18" charset="-128"/>
                <a:ea typeface="UD Digi Kyokasho NP-R" panose="02020400000000000000" pitchFamily="18" charset="-128"/>
              </a:rPr>
              <a:t>REST </a:t>
            </a:r>
            <a:r>
              <a:rPr lang="en-US" sz="1800">
                <a:latin typeface="UD Digi Kyokasho NP-R" panose="02020400000000000000" pitchFamily="18" charset="-128"/>
                <a:ea typeface="UD Digi Kyokasho NP-R" panose="02020400000000000000" pitchFamily="18" charset="-128"/>
                <a:sym typeface="Wingdings" panose="05000000000000000000" pitchFamily="2" charset="2"/>
              </a:rPr>
              <a:t> Representational state transfer</a:t>
            </a:r>
          </a:p>
          <a:p>
            <a:r>
              <a:rPr lang="en-US" sz="1800">
                <a:latin typeface="UD Digi Kyokasho NP-R" panose="02020400000000000000" pitchFamily="18" charset="-128"/>
                <a:ea typeface="UD Digi Kyokasho NP-R" panose="02020400000000000000" pitchFamily="18" charset="-128"/>
                <a:sym typeface="Wingdings" panose="05000000000000000000" pitchFamily="2" charset="2"/>
              </a:rPr>
              <a:t>Transferring state representation to other software components</a:t>
            </a:r>
          </a:p>
          <a:p>
            <a:r>
              <a:rPr lang="en-US" sz="1800">
                <a:latin typeface="UD Digi Kyokasho NP-R" panose="02020400000000000000" pitchFamily="18" charset="-128"/>
                <a:ea typeface="UD Digi Kyokasho NP-R" panose="02020400000000000000" pitchFamily="18" charset="-128"/>
                <a:sym typeface="Wingdings" panose="05000000000000000000" pitchFamily="2" charset="2"/>
              </a:rPr>
              <a:t>It’s an Architectural Style with constraints</a:t>
            </a:r>
          </a:p>
          <a:p>
            <a:pPr lvl="1"/>
            <a:r>
              <a:rPr lang="en-US" sz="1800">
                <a:latin typeface="UD Digi Kyokasho NP-R" panose="02020400000000000000" pitchFamily="18" charset="-128"/>
                <a:ea typeface="UD Digi Kyokasho NP-R" panose="02020400000000000000" pitchFamily="18" charset="-128"/>
                <a:sym typeface="Wingdings" panose="05000000000000000000" pitchFamily="2" charset="2"/>
              </a:rPr>
              <a:t>Uniform interface</a:t>
            </a:r>
          </a:p>
          <a:p>
            <a:pPr lvl="1"/>
            <a:r>
              <a:rPr lang="en-US" sz="1800">
                <a:latin typeface="UD Digi Kyokasho NP-R" panose="02020400000000000000" pitchFamily="18" charset="-128"/>
                <a:ea typeface="UD Digi Kyokasho NP-R" panose="02020400000000000000" pitchFamily="18" charset="-128"/>
                <a:sym typeface="Wingdings" panose="05000000000000000000" pitchFamily="2" charset="2"/>
              </a:rPr>
              <a:t>Client – server</a:t>
            </a:r>
          </a:p>
          <a:p>
            <a:pPr lvl="1"/>
            <a:r>
              <a:rPr lang="en-US" sz="1800">
                <a:latin typeface="UD Digi Kyokasho NP-R" panose="02020400000000000000" pitchFamily="18" charset="-128"/>
                <a:ea typeface="UD Digi Kyokasho NP-R" panose="02020400000000000000" pitchFamily="18" charset="-128"/>
                <a:sym typeface="Wingdings" panose="05000000000000000000" pitchFamily="2" charset="2"/>
              </a:rPr>
              <a:t>Stateless</a:t>
            </a:r>
          </a:p>
          <a:p>
            <a:pPr lvl="1"/>
            <a:r>
              <a:rPr lang="en-US" sz="1800">
                <a:latin typeface="UD Digi Kyokasho NP-R" panose="02020400000000000000" pitchFamily="18" charset="-128"/>
                <a:ea typeface="UD Digi Kyokasho NP-R" panose="02020400000000000000" pitchFamily="18" charset="-128"/>
                <a:sym typeface="Wingdings" panose="05000000000000000000" pitchFamily="2" charset="2"/>
              </a:rPr>
              <a:t>Cacheable</a:t>
            </a:r>
          </a:p>
          <a:p>
            <a:pPr lvl="1"/>
            <a:r>
              <a:rPr lang="en-US" sz="1800">
                <a:latin typeface="UD Digi Kyokasho NP-R" panose="02020400000000000000" pitchFamily="18" charset="-128"/>
                <a:ea typeface="UD Digi Kyokasho NP-R" panose="02020400000000000000" pitchFamily="18" charset="-128"/>
                <a:sym typeface="Wingdings" panose="05000000000000000000" pitchFamily="2" charset="2"/>
              </a:rPr>
              <a:t>Layered System</a:t>
            </a:r>
          </a:p>
          <a:p>
            <a:pPr lvl="1"/>
            <a:r>
              <a:rPr lang="en-US" sz="1800">
                <a:latin typeface="UD Digi Kyokasho NP-R" panose="02020400000000000000" pitchFamily="18" charset="-128"/>
                <a:ea typeface="UD Digi Kyokasho NP-R" panose="02020400000000000000" pitchFamily="18" charset="-128"/>
                <a:sym typeface="Wingdings" panose="05000000000000000000" pitchFamily="2" charset="2"/>
              </a:rPr>
              <a:t>Code on Demand (Optional)</a:t>
            </a:r>
          </a:p>
          <a:p>
            <a:endParaRPr lang="en-US" sz="1800">
              <a:latin typeface="UD Digi Kyokasho NP-R" panose="02020400000000000000" pitchFamily="18" charset="-128"/>
              <a:ea typeface="UD Digi Kyokasho NP-R" panose="02020400000000000000" pitchFamily="18" charset="-128"/>
              <a:sym typeface="Wingdings" panose="05000000000000000000" pitchFamily="2" charset="2"/>
            </a:endParaRPr>
          </a:p>
          <a:p>
            <a:endParaRPr lang="en-US" sz="1800">
              <a:latin typeface="UD Digi Kyokasho NP-R" panose="02020400000000000000" pitchFamily="18" charset="-128"/>
              <a:ea typeface="UD Digi Kyokasho NP-R" panose="02020400000000000000" pitchFamily="18" charset="-128"/>
              <a:sym typeface="Wingdings" panose="05000000000000000000" pitchFamily="2" charset="2"/>
            </a:endParaRPr>
          </a:p>
          <a:p>
            <a:endParaRPr lang="en-US" sz="1800">
              <a:latin typeface="UD Digi Kyokasho NP-R" panose="02020400000000000000" pitchFamily="18" charset="-128"/>
              <a:ea typeface="UD Digi Kyokasho NP-R" panose="02020400000000000000" pitchFamily="18" charset="-128"/>
            </a:endParaRPr>
          </a:p>
          <a:p>
            <a:endParaRPr lang="en-US" sz="1800">
              <a:latin typeface="UD Digi Kyokasho NP-R" panose="02020400000000000000" pitchFamily="18" charset="-128"/>
              <a:ea typeface="UD Digi Kyokasho NP-R" panose="02020400000000000000" pitchFamily="18" charset="-128"/>
            </a:endParaRPr>
          </a:p>
        </p:txBody>
      </p:sp>
    </p:spTree>
    <p:extLst>
      <p:ext uri="{BB962C8B-B14F-4D97-AF65-F5344CB8AC3E}">
        <p14:creationId xmlns:p14="http://schemas.microsoft.com/office/powerpoint/2010/main" val="1355688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236"/>
            <a:ext cx="12192000" cy="778555"/>
          </a:xfrm>
        </p:spPr>
        <p:txBody>
          <a:bodyPr>
            <a:normAutofit/>
          </a:bodyPr>
          <a:lstStyle/>
          <a:p>
            <a:r>
              <a:rPr lang="en-US" sz="3200">
                <a:latin typeface="UD Digi Kyokasho NK-B" panose="02020700000000000000" pitchFamily="18" charset="-128"/>
                <a:ea typeface="UD Digi Kyokasho NK-B" panose="02020700000000000000" pitchFamily="18" charset="-128"/>
              </a:rPr>
              <a:t>REST Architectural Elements</a:t>
            </a:r>
          </a:p>
        </p:txBody>
      </p:sp>
      <p:pic>
        <p:nvPicPr>
          <p:cNvPr id="7" name="Content Placeholder 3">
            <a:extLst>
              <a:ext uri="{FF2B5EF4-FFF2-40B4-BE49-F238E27FC236}">
                <a16:creationId xmlns:a16="http://schemas.microsoft.com/office/drawing/2014/main" id="{F84A5D29-4166-4EBE-8A79-249D5A3E4EDB}"/>
              </a:ext>
            </a:extLst>
          </p:cNvPr>
          <p:cNvPicPr>
            <a:picLocks noGrp="1" noChangeAspect="1"/>
          </p:cNvPicPr>
          <p:nvPr>
            <p:ph idx="1"/>
          </p:nvPr>
        </p:nvPicPr>
        <p:blipFill>
          <a:blip r:embed="rId2"/>
          <a:stretch>
            <a:fillRect/>
          </a:stretch>
        </p:blipFill>
        <p:spPr>
          <a:xfrm>
            <a:off x="2287103" y="1083212"/>
            <a:ext cx="7349470" cy="5147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993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236"/>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Practice – REST Service Testing</a:t>
            </a:r>
          </a:p>
        </p:txBody>
      </p:sp>
      <p:sp>
        <p:nvSpPr>
          <p:cNvPr id="30" name="Content Placeholder 2"/>
          <p:cNvSpPr>
            <a:spLocks noGrp="1"/>
          </p:cNvSpPr>
          <p:nvPr>
            <p:ph idx="1"/>
          </p:nvPr>
        </p:nvSpPr>
        <p:spPr>
          <a:xfrm>
            <a:off x="480486" y="1439333"/>
            <a:ext cx="9882713" cy="1669627"/>
          </a:xfrm>
        </p:spPr>
        <p:txBody>
          <a:bodyPr/>
          <a:lstStyle/>
          <a:p>
            <a:r>
              <a:rPr lang="en-US" sz="1800">
                <a:latin typeface="UD Digi Kyokasho NP-R" panose="02020400000000000000" pitchFamily="18" charset="-128"/>
                <a:ea typeface="UD Digi Kyokasho NP-R" panose="02020400000000000000" pitchFamily="18" charset="-128"/>
                <a:hlinkClick r:id="rId2"/>
              </a:rPr>
              <a:t>http://api.mathjs.org/</a:t>
            </a:r>
            <a:endParaRPr lang="en-US" sz="1800">
              <a:latin typeface="UD Digi Kyokasho NP-R" panose="02020400000000000000" pitchFamily="18" charset="-128"/>
              <a:ea typeface="UD Digi Kyokasho NP-R" panose="02020400000000000000" pitchFamily="18" charset="-128"/>
            </a:endParaRPr>
          </a:p>
          <a:p>
            <a:r>
              <a:rPr lang="en-US" sz="1800">
                <a:latin typeface="UD Digi Kyokasho NP-R" panose="02020400000000000000" pitchFamily="18" charset="-128"/>
                <a:ea typeface="UD Digi Kyokasho NP-R" panose="02020400000000000000" pitchFamily="18" charset="-128"/>
                <a:hlinkClick r:id="rId3"/>
              </a:rPr>
              <a:t>https://api.github.com/users/test</a:t>
            </a:r>
            <a:endParaRPr lang="en-US" sz="1800">
              <a:latin typeface="UD Digi Kyokasho NP-R" panose="02020400000000000000" pitchFamily="18" charset="-128"/>
              <a:ea typeface="UD Digi Kyokasho NP-R" panose="02020400000000000000" pitchFamily="18" charset="-128"/>
            </a:endParaRPr>
          </a:p>
          <a:p>
            <a:r>
              <a:rPr lang="en-US" sz="1800">
                <a:latin typeface="UD Digi Kyokasho NP-R" panose="02020400000000000000" pitchFamily="18" charset="-128"/>
                <a:ea typeface="UD Digi Kyokasho NP-R" panose="02020400000000000000" pitchFamily="18" charset="-128"/>
                <a:hlinkClick r:id="rId4"/>
              </a:rPr>
              <a:t>https://jsonplaceholder.typicode.com/</a:t>
            </a:r>
            <a:endParaRPr lang="en-US" sz="1800">
              <a:latin typeface="UD Digi Kyokasho NP-R" panose="02020400000000000000" pitchFamily="18" charset="-128"/>
              <a:ea typeface="UD Digi Kyokasho NP-R" panose="02020400000000000000" pitchFamily="18" charset="-128"/>
            </a:endParaRPr>
          </a:p>
        </p:txBody>
      </p:sp>
      <p:pic>
        <p:nvPicPr>
          <p:cNvPr id="9218" name="Picture 2" descr="Image result for Postman tool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4931" y="3606369"/>
            <a:ext cx="5031740" cy="200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679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5376" y="3197414"/>
            <a:ext cx="10099325" cy="662169"/>
          </a:xfrm>
        </p:spPr>
        <p:txBody>
          <a:bodyPr wrap="square">
            <a:spAutoFit/>
          </a:bodyPr>
          <a:lstStyle/>
          <a:p>
            <a:pPr algn="ctr"/>
            <a:r>
              <a:rPr lang="en-US"/>
              <a:t>Service Testing</a:t>
            </a:r>
          </a:p>
        </p:txBody>
      </p:sp>
    </p:spTree>
    <p:extLst>
      <p:ext uri="{BB962C8B-B14F-4D97-AF65-F5344CB8AC3E}">
        <p14:creationId xmlns:p14="http://schemas.microsoft.com/office/powerpoint/2010/main" val="3404996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236" y="0"/>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Testing types</a:t>
            </a:r>
          </a:p>
        </p:txBody>
      </p:sp>
      <p:sp>
        <p:nvSpPr>
          <p:cNvPr id="6" name="Content Placeholder 2"/>
          <p:cNvSpPr>
            <a:spLocks noGrp="1"/>
          </p:cNvSpPr>
          <p:nvPr>
            <p:ph idx="1"/>
          </p:nvPr>
        </p:nvSpPr>
        <p:spPr>
          <a:xfrm>
            <a:off x="480487" y="1439333"/>
            <a:ext cx="4553332" cy="4529667"/>
          </a:xfrm>
        </p:spPr>
        <p:txBody>
          <a:bodyPr/>
          <a:lstStyle/>
          <a:p>
            <a:r>
              <a:rPr lang="en-US" sz="2000">
                <a:latin typeface="UD Digi Kyokasho NP-R" panose="02020400000000000000" pitchFamily="18" charset="-128"/>
                <a:ea typeface="UD Digi Kyokasho NP-R" panose="02020400000000000000" pitchFamily="18" charset="-128"/>
              </a:rPr>
              <a:t>Functional Testing</a:t>
            </a:r>
          </a:p>
          <a:p>
            <a:r>
              <a:rPr lang="en-US" sz="2000">
                <a:latin typeface="UD Digi Kyokasho NP-R" panose="02020400000000000000" pitchFamily="18" charset="-128"/>
                <a:ea typeface="UD Digi Kyokasho NP-R" panose="02020400000000000000" pitchFamily="18" charset="-128"/>
              </a:rPr>
              <a:t>Regression Testing</a:t>
            </a:r>
          </a:p>
          <a:p>
            <a:r>
              <a:rPr lang="en-US" sz="2000">
                <a:latin typeface="UD Digi Kyokasho NP-R" panose="02020400000000000000" pitchFamily="18" charset="-128"/>
                <a:ea typeface="UD Digi Kyokasho NP-R" panose="02020400000000000000" pitchFamily="18" charset="-128"/>
                <a:sym typeface="Wingdings" panose="05000000000000000000" pitchFamily="2" charset="2"/>
              </a:rPr>
              <a:t>Load Testing</a:t>
            </a:r>
          </a:p>
          <a:p>
            <a:r>
              <a:rPr lang="en-US" sz="2000">
                <a:latin typeface="UD Digi Kyokasho NP-R" panose="02020400000000000000" pitchFamily="18" charset="-128"/>
                <a:ea typeface="UD Digi Kyokasho NP-R" panose="02020400000000000000" pitchFamily="18" charset="-128"/>
                <a:sym typeface="Wingdings" panose="05000000000000000000" pitchFamily="2" charset="2"/>
              </a:rPr>
              <a:t>Error Handling</a:t>
            </a:r>
          </a:p>
          <a:p>
            <a:r>
              <a:rPr lang="en-US" sz="2000">
                <a:latin typeface="UD Digi Kyokasho NP-R" panose="02020400000000000000" pitchFamily="18" charset="-128"/>
                <a:ea typeface="UD Digi Kyokasho NP-R" panose="02020400000000000000" pitchFamily="18" charset="-128"/>
                <a:sym typeface="Wingdings" panose="05000000000000000000" pitchFamily="2" charset="2"/>
              </a:rPr>
              <a:t>Security Testing</a:t>
            </a:r>
          </a:p>
          <a:p>
            <a:endParaRPr lang="en-US" sz="2000">
              <a:latin typeface="UD Digi Kyokasho NP-R" panose="02020400000000000000" pitchFamily="18" charset="-128"/>
              <a:ea typeface="UD Digi Kyokasho NP-R" panose="02020400000000000000" pitchFamily="18" charset="-128"/>
              <a:sym typeface="Wingdings" panose="05000000000000000000" pitchFamily="2" charset="2"/>
            </a:endParaRPr>
          </a:p>
          <a:p>
            <a:endParaRPr lang="en-US" sz="2000">
              <a:latin typeface="UD Digi Kyokasho NP-R" panose="02020400000000000000" pitchFamily="18" charset="-128"/>
              <a:ea typeface="UD Digi Kyokasho NP-R" panose="02020400000000000000" pitchFamily="18" charset="-128"/>
              <a:sym typeface="Wingdings" panose="05000000000000000000" pitchFamily="2" charset="2"/>
            </a:endParaRPr>
          </a:p>
          <a:p>
            <a:endParaRPr lang="en-US" sz="2000">
              <a:latin typeface="UD Digi Kyokasho NP-R" panose="02020400000000000000" pitchFamily="18" charset="-128"/>
              <a:ea typeface="UD Digi Kyokasho NP-R" panose="02020400000000000000" pitchFamily="18" charset="-128"/>
              <a:sym typeface="Wingdings" panose="05000000000000000000" pitchFamily="2" charset="2"/>
            </a:endParaRPr>
          </a:p>
          <a:p>
            <a:endParaRPr lang="en-US" sz="2000">
              <a:latin typeface="UD Digi Kyokasho NP-R" panose="02020400000000000000" pitchFamily="18" charset="-128"/>
              <a:ea typeface="UD Digi Kyokasho NP-R" panose="02020400000000000000" pitchFamily="18" charset="-128"/>
            </a:endParaRPr>
          </a:p>
          <a:p>
            <a:endParaRPr lang="en-US" sz="2000">
              <a:latin typeface="UD Digi Kyokasho NP-R" panose="02020400000000000000" pitchFamily="18" charset="-128"/>
              <a:ea typeface="UD Digi Kyokasho NP-R" panose="02020400000000000000" pitchFamily="18" charset="-128"/>
            </a:endParaRPr>
          </a:p>
        </p:txBody>
      </p:sp>
      <p:pic>
        <p:nvPicPr>
          <p:cNvPr id="1026" name="Picture 2" descr="Image result for testing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819" y="3290309"/>
            <a:ext cx="6577734" cy="238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151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0" y="0"/>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General Defects</a:t>
            </a:r>
          </a:p>
        </p:txBody>
      </p:sp>
      <p:sp>
        <p:nvSpPr>
          <p:cNvPr id="6" name="Content Placeholder 2"/>
          <p:cNvSpPr txBox="1">
            <a:spLocks/>
          </p:cNvSpPr>
          <p:nvPr/>
        </p:nvSpPr>
        <p:spPr>
          <a:xfrm>
            <a:off x="480486" y="1439333"/>
            <a:ext cx="6456023" cy="4529667"/>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kern="1200" baseline="0">
                <a:solidFill>
                  <a:schemeClr val="tx1"/>
                </a:solidFill>
                <a:latin typeface="+mn-lt"/>
                <a:ea typeface="+mn-ea"/>
                <a:cs typeface="+mn-cs"/>
              </a:defRPr>
            </a:lvl1pPr>
            <a:lvl2pPr marL="838179" indent="-228594"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n-lt"/>
                <a:ea typeface="+mn-ea"/>
                <a:cs typeface="+mn-cs"/>
              </a:defRPr>
            </a:lvl2pPr>
            <a:lvl3pPr marL="1447764" indent="-228594"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n-lt"/>
                <a:ea typeface="+mn-ea"/>
                <a:cs typeface="+mn-cs"/>
              </a:defRPr>
            </a:lvl3pPr>
            <a:lvl4pPr marL="2209745" indent="-380990"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n-lt"/>
                <a:ea typeface="+mn-ea"/>
                <a:cs typeface="+mn-cs"/>
              </a:defRPr>
            </a:lvl4pPr>
            <a:lvl5pPr marL="2438339" indent="0" algn="l" defTabSz="1219170" rtl="0" eaLnBrk="1" latinLnBrk="0" hangingPunct="1">
              <a:lnSpc>
                <a:spcPct val="90000"/>
              </a:lnSpc>
              <a:spcBef>
                <a:spcPts val="667"/>
              </a:spcBef>
              <a:buFont typeface="Arial" panose="020B0604020202020204" pitchFamily="34" charset="0"/>
              <a:buNone/>
              <a:defRPr sz="16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50000"/>
              </a:lnSpc>
              <a:buNone/>
            </a:pPr>
            <a:r>
              <a:rPr lang="en-US" sz="2000">
                <a:latin typeface="UD Digi Kyokasho NP-R" panose="02020400000000000000" pitchFamily="18" charset="-128"/>
                <a:ea typeface="UD Digi Kyokasho NP-R" panose="02020400000000000000" pitchFamily="18" charset="-128"/>
              </a:rPr>
              <a:t>Issues observed when performing API testing are</a:t>
            </a:r>
          </a:p>
          <a:p>
            <a:pPr lvl="1">
              <a:lnSpc>
                <a:spcPct val="150000"/>
              </a:lnSpc>
            </a:pPr>
            <a:r>
              <a:rPr lang="en-US" sz="2000">
                <a:latin typeface="UD Digi Kyokasho NP-R" panose="02020400000000000000" pitchFamily="18" charset="-128"/>
                <a:ea typeface="UD Digi Kyokasho NP-R" panose="02020400000000000000" pitchFamily="18" charset="-128"/>
              </a:rPr>
              <a:t>Stress, performance, and security issues</a:t>
            </a:r>
          </a:p>
          <a:p>
            <a:pPr lvl="1">
              <a:lnSpc>
                <a:spcPct val="150000"/>
              </a:lnSpc>
            </a:pPr>
            <a:r>
              <a:rPr lang="en-US" sz="2000">
                <a:latin typeface="UD Digi Kyokasho NP-R" panose="02020400000000000000" pitchFamily="18" charset="-128"/>
                <a:ea typeface="UD Digi Kyokasho NP-R" panose="02020400000000000000" pitchFamily="18" charset="-128"/>
              </a:rPr>
              <a:t>Duplicate or missing functionality</a:t>
            </a:r>
          </a:p>
          <a:p>
            <a:pPr lvl="1">
              <a:lnSpc>
                <a:spcPct val="150000"/>
              </a:lnSpc>
            </a:pPr>
            <a:r>
              <a:rPr lang="en-US" sz="2000">
                <a:latin typeface="UD Digi Kyokasho NP-R" panose="02020400000000000000" pitchFamily="18" charset="-128"/>
                <a:ea typeface="UD Digi Kyokasho NP-R" panose="02020400000000000000" pitchFamily="18" charset="-128"/>
              </a:rPr>
              <a:t>Reliability issues</a:t>
            </a:r>
          </a:p>
          <a:p>
            <a:pPr lvl="1">
              <a:lnSpc>
                <a:spcPct val="150000"/>
              </a:lnSpc>
            </a:pPr>
            <a:r>
              <a:rPr lang="en-US" sz="2000">
                <a:latin typeface="UD Digi Kyokasho NP-R" panose="02020400000000000000" pitchFamily="18" charset="-128"/>
                <a:ea typeface="UD Digi Kyokasho NP-R" panose="02020400000000000000" pitchFamily="18" charset="-128"/>
              </a:rPr>
              <a:t>Improper messaging</a:t>
            </a:r>
          </a:p>
          <a:p>
            <a:pPr lvl="1">
              <a:lnSpc>
                <a:spcPct val="150000"/>
              </a:lnSpc>
            </a:pPr>
            <a:r>
              <a:rPr lang="en-US" sz="2000">
                <a:latin typeface="UD Digi Kyokasho NP-R" panose="02020400000000000000" pitchFamily="18" charset="-128"/>
                <a:ea typeface="UD Digi Kyokasho NP-R" panose="02020400000000000000" pitchFamily="18" charset="-128"/>
              </a:rPr>
              <a:t>Incompatible error handling mechanism</a:t>
            </a:r>
          </a:p>
          <a:p>
            <a:pPr lvl="1">
              <a:lnSpc>
                <a:spcPct val="150000"/>
              </a:lnSpc>
            </a:pPr>
            <a:r>
              <a:rPr lang="en-US" sz="2000">
                <a:latin typeface="UD Digi Kyokasho NP-R" panose="02020400000000000000" pitchFamily="18" charset="-128"/>
                <a:ea typeface="UD Digi Kyokasho NP-R" panose="02020400000000000000" pitchFamily="18" charset="-128"/>
              </a:rPr>
              <a:t>Multi-threaded issues</a:t>
            </a:r>
          </a:p>
          <a:p>
            <a:pPr lvl="1">
              <a:lnSpc>
                <a:spcPct val="150000"/>
              </a:lnSpc>
            </a:pPr>
            <a:r>
              <a:rPr lang="en-US" sz="2000">
                <a:latin typeface="UD Digi Kyokasho NP-R" panose="02020400000000000000" pitchFamily="18" charset="-128"/>
                <a:ea typeface="UD Digi Kyokasho NP-R" panose="02020400000000000000" pitchFamily="18" charset="-128"/>
              </a:rPr>
              <a:t>Improper errors</a:t>
            </a:r>
          </a:p>
          <a:p>
            <a:pPr>
              <a:lnSpc>
                <a:spcPct val="150000"/>
              </a:lnSpc>
            </a:pPr>
            <a:endParaRPr lang="en-US" sz="2000">
              <a:latin typeface="UD Digi Kyokasho NP-R" panose="02020400000000000000" pitchFamily="18" charset="-128"/>
              <a:ea typeface="UD Digi Kyokasho NP-R" panose="02020400000000000000" pitchFamily="18" charset="-128"/>
              <a:sym typeface="Wingdings" panose="05000000000000000000" pitchFamily="2" charset="2"/>
            </a:endParaRPr>
          </a:p>
          <a:p>
            <a:pPr>
              <a:lnSpc>
                <a:spcPct val="150000"/>
              </a:lnSpc>
            </a:pPr>
            <a:endParaRPr lang="en-US" sz="2000">
              <a:latin typeface="UD Digi Kyokasho NP-R" panose="02020400000000000000" pitchFamily="18" charset="-128"/>
              <a:ea typeface="UD Digi Kyokasho NP-R" panose="02020400000000000000" pitchFamily="18" charset="-128"/>
              <a:sym typeface="Wingdings" panose="05000000000000000000" pitchFamily="2" charset="2"/>
            </a:endParaRPr>
          </a:p>
          <a:p>
            <a:pPr>
              <a:lnSpc>
                <a:spcPct val="150000"/>
              </a:lnSpc>
            </a:pPr>
            <a:endParaRPr lang="en-US" sz="2000">
              <a:latin typeface="UD Digi Kyokasho NP-R" panose="02020400000000000000" pitchFamily="18" charset="-128"/>
              <a:ea typeface="UD Digi Kyokasho NP-R" panose="02020400000000000000" pitchFamily="18" charset="-128"/>
              <a:sym typeface="Wingdings" panose="05000000000000000000" pitchFamily="2" charset="2"/>
            </a:endParaRPr>
          </a:p>
          <a:p>
            <a:pPr>
              <a:lnSpc>
                <a:spcPct val="150000"/>
              </a:lnSpc>
            </a:pPr>
            <a:endParaRPr lang="en-US" sz="2000">
              <a:latin typeface="UD Digi Kyokasho NP-R" panose="02020400000000000000" pitchFamily="18" charset="-128"/>
              <a:ea typeface="UD Digi Kyokasho NP-R" panose="02020400000000000000" pitchFamily="18" charset="-128"/>
            </a:endParaRPr>
          </a:p>
          <a:p>
            <a:pPr>
              <a:lnSpc>
                <a:spcPct val="150000"/>
              </a:lnSpc>
            </a:pPr>
            <a:endParaRPr lang="en-US" sz="2000">
              <a:latin typeface="UD Digi Kyokasho NP-R" panose="02020400000000000000" pitchFamily="18" charset="-128"/>
              <a:ea typeface="UD Digi Kyokasho NP-R" panose="02020400000000000000" pitchFamily="18" charset="-128"/>
            </a:endParaRPr>
          </a:p>
        </p:txBody>
      </p:sp>
      <p:pic>
        <p:nvPicPr>
          <p:cNvPr id="2050" name="Picture 2" descr="Image result for defec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7647" y="3371994"/>
            <a:ext cx="3957410" cy="277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93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Responsibilities</a:t>
            </a:r>
          </a:p>
        </p:txBody>
      </p:sp>
      <p:sp>
        <p:nvSpPr>
          <p:cNvPr id="3" name="Content Placeholder 2"/>
          <p:cNvSpPr>
            <a:spLocks noGrp="1"/>
          </p:cNvSpPr>
          <p:nvPr>
            <p:ph idx="1"/>
          </p:nvPr>
        </p:nvSpPr>
        <p:spPr>
          <a:xfrm>
            <a:off x="480487" y="1439333"/>
            <a:ext cx="6345186" cy="4529667"/>
          </a:xfrm>
        </p:spPr>
        <p:txBody>
          <a:bodyPr/>
          <a:lstStyle/>
          <a:p>
            <a:r>
              <a:rPr lang="en-US" sz="2000">
                <a:latin typeface="UD Digi Kyokasho NP-R" panose="02020400000000000000" pitchFamily="18" charset="-128"/>
                <a:ea typeface="UD Digi Kyokasho NP-R" panose="02020400000000000000" pitchFamily="18" charset="-128"/>
              </a:rPr>
              <a:t>API testing is conducted by QA Team</a:t>
            </a:r>
          </a:p>
          <a:p>
            <a:r>
              <a:rPr lang="en-US" sz="2000">
                <a:latin typeface="UD Digi Kyokasho NP-R" panose="02020400000000000000" pitchFamily="18" charset="-128"/>
                <a:ea typeface="UD Digi Kyokasho NP-R" panose="02020400000000000000" pitchFamily="18" charset="-128"/>
              </a:rPr>
              <a:t>API testing is a form of Black box testing</a:t>
            </a:r>
          </a:p>
          <a:p>
            <a:r>
              <a:rPr lang="en-US" sz="2000">
                <a:latin typeface="UD Digi Kyokasho NP-R" panose="02020400000000000000" pitchFamily="18" charset="-128"/>
                <a:ea typeface="UD Digi Kyokasho NP-R" panose="02020400000000000000" pitchFamily="18" charset="-128"/>
              </a:rPr>
              <a:t>API testing is conducted after the build is ready for testing</a:t>
            </a:r>
          </a:p>
          <a:p>
            <a:r>
              <a:rPr lang="en-US" sz="2000">
                <a:latin typeface="UD Digi Kyokasho NP-R" panose="02020400000000000000" pitchFamily="18" charset="-128"/>
                <a:ea typeface="UD Digi Kyokasho NP-R" panose="02020400000000000000" pitchFamily="18" charset="-128"/>
              </a:rPr>
              <a:t>Source code is not involved in API testing</a:t>
            </a:r>
          </a:p>
          <a:p>
            <a:r>
              <a:rPr lang="en-US" sz="2000">
                <a:latin typeface="UD Digi Kyokasho NP-R" panose="02020400000000000000" pitchFamily="18" charset="-128"/>
                <a:ea typeface="UD Digi Kyokasho NP-R" panose="02020400000000000000" pitchFamily="18" charset="-128"/>
              </a:rPr>
              <a:t>In API testing, the scope of testing is wide, so all the issues that are functional are considered for testing</a:t>
            </a:r>
          </a:p>
          <a:p>
            <a:endParaRPr lang="en-US">
              <a:latin typeface="UD Digi Kyokasho NP-R" panose="02020400000000000000" pitchFamily="18" charset="-128"/>
              <a:ea typeface="UD Digi Kyokasho NP-R" panose="02020400000000000000" pitchFamily="18" charset="-128"/>
            </a:endParaRPr>
          </a:p>
        </p:txBody>
      </p:sp>
      <p:pic>
        <p:nvPicPr>
          <p:cNvPr id="6" name="Picture 5"/>
          <p:cNvPicPr>
            <a:picLocks noChangeAspect="1"/>
          </p:cNvPicPr>
          <p:nvPr/>
        </p:nvPicPr>
        <p:blipFill>
          <a:blip r:embed="rId2"/>
          <a:stretch>
            <a:fillRect/>
          </a:stretch>
        </p:blipFill>
        <p:spPr>
          <a:xfrm>
            <a:off x="7268917" y="3704166"/>
            <a:ext cx="4273301" cy="2225964"/>
          </a:xfrm>
          <a:prstGeom prst="rect">
            <a:avLst/>
          </a:prstGeom>
        </p:spPr>
      </p:pic>
    </p:spTree>
    <p:extLst>
      <p:ext uri="{BB962C8B-B14F-4D97-AF65-F5344CB8AC3E}">
        <p14:creationId xmlns:p14="http://schemas.microsoft.com/office/powerpoint/2010/main" val="3055803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D934D6-B162-4A55-8C21-0F82519547D4}"/>
              </a:ext>
            </a:extLst>
          </p:cNvPr>
          <p:cNvPicPr>
            <a:picLocks noChangeAspect="1"/>
          </p:cNvPicPr>
          <p:nvPr/>
        </p:nvPicPr>
        <p:blipFill>
          <a:blip r:embed="rId3"/>
          <a:stretch>
            <a:fillRect/>
          </a:stretch>
        </p:blipFill>
        <p:spPr>
          <a:xfrm>
            <a:off x="1868375" y="346800"/>
            <a:ext cx="8455250" cy="3338936"/>
          </a:xfrm>
          <a:prstGeom prst="rect">
            <a:avLst/>
          </a:prstGeom>
        </p:spPr>
      </p:pic>
      <p:pic>
        <p:nvPicPr>
          <p:cNvPr id="2052" name="Picture 4">
            <a:extLst>
              <a:ext uri="{FF2B5EF4-FFF2-40B4-BE49-F238E27FC236}">
                <a16:creationId xmlns:a16="http://schemas.microsoft.com/office/drawing/2014/main" id="{E43D4D14-BBF4-4473-8974-EB7CBEFC2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375" y="3840480"/>
            <a:ext cx="8305555" cy="101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95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SOAP Vs REST</a:t>
            </a:r>
          </a:p>
        </p:txBody>
      </p:sp>
      <p:pic>
        <p:nvPicPr>
          <p:cNvPr id="1026" name="Picture 2" descr="Image result for soap vs 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11" y="1017835"/>
            <a:ext cx="10747777" cy="533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72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1371"/>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SOAP &amp; REST</a:t>
            </a:r>
          </a:p>
        </p:txBody>
      </p:sp>
      <p:pic>
        <p:nvPicPr>
          <p:cNvPr id="8194" name="Picture 2" descr="A postcard &#10;is faster and &#10;cheaper! &#10;poST &#10;It takes a few &#10;extra steps, to &#10;access a postcard ">
            <a:extLst>
              <a:ext uri="{FF2B5EF4-FFF2-40B4-BE49-F238E27FC236}">
                <a16:creationId xmlns:a16="http://schemas.microsoft.com/office/drawing/2014/main" id="{78FB608C-B70C-4BD7-93F0-4DCDF0890C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9259" y="1503356"/>
            <a:ext cx="7053482" cy="385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672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SOAP &amp; REST</a:t>
            </a:r>
          </a:p>
        </p:txBody>
      </p:sp>
      <p:pic>
        <p:nvPicPr>
          <p:cNvPr id="9218" name="Picture 2" descr="Client &#10;DATA &#10;Client &#10;DATA &#10;SOAP &#10;SOAP Standards &#10;REST &#10;Server &#10;Data send to server with SOAP standards &#10;Server &#10;REST is sending data without strict standards ">
            <a:extLst>
              <a:ext uri="{FF2B5EF4-FFF2-40B4-BE49-F238E27FC236}">
                <a16:creationId xmlns:a16="http://schemas.microsoft.com/office/drawing/2014/main" id="{C91CB894-FCBA-4E5D-A701-7D4E01B92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434" y="1124975"/>
            <a:ext cx="8801100" cy="5086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500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2919-6A7F-4DD9-A93C-8B30D365838D}"/>
              </a:ext>
            </a:extLst>
          </p:cNvPr>
          <p:cNvSpPr txBox="1">
            <a:spLocks noGrp="1"/>
          </p:cNvSpPr>
          <p:nvPr>
            <p:ph type="title"/>
          </p:nvPr>
        </p:nvSpPr>
        <p:spPr>
          <a:xfrm>
            <a:off x="270083" y="486664"/>
            <a:ext cx="11235265" cy="402336"/>
          </a:xfrm>
        </p:spPr>
        <p:txBody>
          <a:bodyPr/>
          <a:lstStyle/>
          <a:p>
            <a:pPr lvl="0">
              <a:lnSpc>
                <a:spcPts val="2133"/>
              </a:lnSpc>
              <a:spcBef>
                <a:spcPts val="352"/>
              </a:spcBef>
              <a:spcAft>
                <a:spcPts val="400"/>
              </a:spcAft>
            </a:pPr>
            <a:r>
              <a:rPr lang="nl-NL" sz="3200">
                <a:latin typeface="UD Digi Kyokasho NK-B" panose="02020700000000000000" pitchFamily="18" charset="-128"/>
                <a:ea typeface="UD Digi Kyokasho NK-B" panose="02020700000000000000" pitchFamily="18" charset="-128"/>
              </a:rPr>
              <a:t>Tools for testing RESTful web services</a:t>
            </a:r>
          </a:p>
        </p:txBody>
      </p:sp>
      <p:sp>
        <p:nvSpPr>
          <p:cNvPr id="3" name="Content Placeholder 2">
            <a:extLst>
              <a:ext uri="{FF2B5EF4-FFF2-40B4-BE49-F238E27FC236}">
                <a16:creationId xmlns:a16="http://schemas.microsoft.com/office/drawing/2014/main" id="{F94058DE-2A74-467D-A883-872913DD28AF}"/>
              </a:ext>
            </a:extLst>
          </p:cNvPr>
          <p:cNvSpPr txBox="1">
            <a:spLocks noGrp="1"/>
          </p:cNvSpPr>
          <p:nvPr>
            <p:ph idx="1"/>
          </p:nvPr>
        </p:nvSpPr>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Browser (using plugins like Postman for Chrome)</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Open source (SoapUI, REST Assured)</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COTS (Parasoft SOAtest, SoapUI Pro)</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Build your own (using HTTP libraries for your language of choice)</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35F6-3736-4745-ACB1-9E362ABEE383}"/>
              </a:ext>
            </a:extLst>
          </p:cNvPr>
          <p:cNvSpPr txBox="1">
            <a:spLocks noGrp="1"/>
          </p:cNvSpPr>
          <p:nvPr>
            <p:ph type="title"/>
          </p:nvPr>
        </p:nvSpPr>
        <p:spPr/>
        <p:txBody>
          <a:bodyPr/>
          <a:lstStyle/>
          <a:p>
            <a:pPr lvl="0"/>
            <a:r>
              <a:rPr lang="nl-NL" sz="3600" b="1">
                <a:latin typeface="UD Digi Kyokasho NK-B" panose="02020700000000000000" pitchFamily="18" charset="-128"/>
                <a:ea typeface="UD Digi Kyokasho NK-B" panose="02020700000000000000" pitchFamily="18" charset="-128"/>
                <a:cs typeface="Courier New" pitchFamily="49"/>
              </a:rPr>
              <a:t>REST Assured</a:t>
            </a:r>
          </a:p>
        </p:txBody>
      </p:sp>
      <p:sp>
        <p:nvSpPr>
          <p:cNvPr id="3" name="Content Placeholder 2">
            <a:extLst>
              <a:ext uri="{FF2B5EF4-FFF2-40B4-BE49-F238E27FC236}">
                <a16:creationId xmlns:a16="http://schemas.microsoft.com/office/drawing/2014/main" id="{07A34495-3B4F-44AD-978E-CBCDD299C922}"/>
              </a:ext>
            </a:extLst>
          </p:cNvPr>
          <p:cNvSpPr txBox="1">
            <a:spLocks noGrp="1"/>
          </p:cNvSpPr>
          <p:nvPr>
            <p:ph idx="1"/>
          </p:nvPr>
        </p:nvSpPr>
        <p:spPr>
          <a:xfrm>
            <a:off x="478367" y="1152939"/>
            <a:ext cx="11235265" cy="5001591"/>
          </a:xfrm>
        </p:spPr>
        <p:txBody>
          <a:bodyPr/>
          <a:lstStyle/>
          <a:p>
            <a:pPr lvl="0">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Java DSL for writing tests for RESTful APIs</a:t>
            </a: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Built on top of HTTPBuilder</a:t>
            </a: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Removes a lot of boilerplate code</a:t>
            </a: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Supports Response parsing and assertions</a:t>
            </a: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Runs on top of common unit testing frameworks</a:t>
            </a:r>
          </a:p>
          <a:p>
            <a:pPr lvl="1">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JUnit, TestNG</a:t>
            </a:r>
          </a:p>
          <a:p>
            <a:pPr lvl="1">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r>
              <a:rPr lang="nl-NL" sz="2400">
                <a:latin typeface="UD Digi Kyokasho NP-R" panose="02020400000000000000" pitchFamily="18" charset="-128"/>
                <a:ea typeface="UD Digi Kyokasho NP-R" panose="02020400000000000000" pitchFamily="18" charset="-128"/>
                <a:cs typeface="Aldhabi" panose="01000000000000000000" pitchFamily="2" charset="-78"/>
              </a:rPr>
              <a:t>Developed and maintained by Johan Haleby</a:t>
            </a: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50000"/>
              </a:lnSpc>
              <a:buFont typeface="Courier New" pitchFamily="49"/>
              <a:buChar char="_"/>
            </a:pPr>
            <a:endParaRPr lang="nl-NL" sz="2400">
              <a:latin typeface="UD Digi Kyokasho NP-R" panose="02020400000000000000" pitchFamily="18" charset="-128"/>
              <a:ea typeface="UD Digi Kyokasho NP-R" panose="02020400000000000000" pitchFamily="18" charset="-128"/>
              <a:cs typeface="Aldhabi" panose="010000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C865-C019-4B8B-9CF4-52F4E1ED05DE}"/>
              </a:ext>
            </a:extLst>
          </p:cNvPr>
          <p:cNvSpPr txBox="1">
            <a:spLocks noGrp="1"/>
          </p:cNvSpPr>
          <p:nvPr>
            <p:ph type="title"/>
          </p:nvPr>
        </p:nvSpPr>
        <p:spPr/>
        <p:txBody>
          <a:bodyPr/>
          <a:lstStyle/>
          <a:p>
            <a:pPr lvl="0"/>
            <a:r>
              <a:rPr lang="nl-NL" sz="3600" b="1">
                <a:latin typeface="UD Digi Kyokasho NK-B" panose="02020700000000000000" pitchFamily="18" charset="-128"/>
                <a:ea typeface="UD Digi Kyokasho NK-B" panose="02020700000000000000" pitchFamily="18" charset="-128"/>
                <a:cs typeface="Courier New" pitchFamily="49"/>
              </a:rPr>
              <a:t>Configuring REST Assured</a:t>
            </a:r>
          </a:p>
        </p:txBody>
      </p:sp>
      <p:sp>
        <p:nvSpPr>
          <p:cNvPr id="3" name="Content Placeholder 2">
            <a:extLst>
              <a:ext uri="{FF2B5EF4-FFF2-40B4-BE49-F238E27FC236}">
                <a16:creationId xmlns:a16="http://schemas.microsoft.com/office/drawing/2014/main" id="{A6111547-6D8A-4745-9CEE-335CA0E4DD0F}"/>
              </a:ext>
            </a:extLst>
          </p:cNvPr>
          <p:cNvSpPr txBox="1">
            <a:spLocks noGrp="1"/>
          </p:cNvSpPr>
          <p:nvPr>
            <p:ph idx="1"/>
          </p:nvPr>
        </p:nvSpPr>
        <p:spPr>
          <a:xfrm>
            <a:off x="478367" y="1359820"/>
            <a:ext cx="11235265" cy="4529667"/>
          </a:xfrm>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Download from </a:t>
            </a:r>
            <a:r>
              <a:rPr lang="nl-NL" sz="2000" b="1">
                <a:latin typeface="UD Digi Kyokasho NP-R" panose="02020400000000000000" pitchFamily="18" charset="-128"/>
                <a:ea typeface="UD Digi Kyokasho NP-R" panose="02020400000000000000" pitchFamily="18" charset="-128"/>
                <a:cs typeface="Aldhabi" panose="01000000000000000000" pitchFamily="2" charset="-78"/>
              </a:rPr>
              <a:t>http://rest-assured.io</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Add as a dependency to your project</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Maven</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p:txBody>
      </p:sp>
      <p:sp>
        <p:nvSpPr>
          <p:cNvPr id="8" name="Tekstvak 7">
            <a:extLst>
              <a:ext uri="{FF2B5EF4-FFF2-40B4-BE49-F238E27FC236}">
                <a16:creationId xmlns:a16="http://schemas.microsoft.com/office/drawing/2014/main" id="{4FC61B74-5DA5-4F21-AABD-BA4071F5EA3D}"/>
              </a:ext>
            </a:extLst>
          </p:cNvPr>
          <p:cNvSpPr txBox="1"/>
          <p:nvPr/>
        </p:nvSpPr>
        <p:spPr>
          <a:xfrm>
            <a:off x="2796208" y="3242865"/>
            <a:ext cx="8379349" cy="1938992"/>
          </a:xfrm>
          <a:prstGeom prst="rect">
            <a:avLst/>
          </a:prstGeom>
          <a:noFill/>
        </p:spPr>
        <p:txBody>
          <a:bodyPr wrap="square" rtlCol="0">
            <a:spAutoFit/>
          </a:bodyPr>
          <a:lstStyle/>
          <a:p>
            <a:r>
              <a:rPr lang="en-US" sz="2000">
                <a:latin typeface="Courier New" panose="02070309020205020404" pitchFamily="49" charset="0"/>
                <a:cs typeface="Courier New" panose="02070309020205020404" pitchFamily="49" charset="0"/>
              </a:rPr>
              <a:t>&lt;</a:t>
            </a:r>
            <a:r>
              <a:rPr lang="en-US" sz="2000" b="1">
                <a:latin typeface="Courier New" panose="02070309020205020404" pitchFamily="49" charset="0"/>
                <a:cs typeface="Courier New" panose="02070309020205020404" pitchFamily="49" charset="0"/>
              </a:rPr>
              <a:t>dependency</a:t>
            </a:r>
            <a:r>
              <a:rPr lang="en-US" sz="2000">
                <a:latin typeface="Courier New" panose="02070309020205020404" pitchFamily="49" charset="0"/>
                <a:cs typeface="Courier New" panose="02070309020205020404" pitchFamily="49" charset="0"/>
              </a:rPr>
              <a:t>&gt;</a:t>
            </a:r>
          </a:p>
          <a:p>
            <a:r>
              <a:rPr lang="en-US" sz="2000">
                <a:latin typeface="Courier New" panose="02070309020205020404" pitchFamily="49" charset="0"/>
                <a:cs typeface="Courier New" panose="02070309020205020404" pitchFamily="49" charset="0"/>
              </a:rPr>
              <a:t>	&lt;</a:t>
            </a:r>
            <a:r>
              <a:rPr lang="en-US" sz="2000" b="1" err="1">
                <a:latin typeface="Courier New" panose="02070309020205020404" pitchFamily="49" charset="0"/>
                <a:cs typeface="Courier New" panose="02070309020205020404" pitchFamily="49" charset="0"/>
              </a:rPr>
              <a:t>groupId</a:t>
            </a:r>
            <a:r>
              <a:rPr lang="en-US" sz="2000">
                <a:latin typeface="Courier New" panose="02070309020205020404" pitchFamily="49" charset="0"/>
                <a:cs typeface="Courier New" panose="02070309020205020404" pitchFamily="49" charset="0"/>
              </a:rPr>
              <a:t>&gt;</a:t>
            </a:r>
            <a:r>
              <a:rPr lang="en-US" sz="2000" err="1">
                <a:latin typeface="Courier New" panose="02070309020205020404" pitchFamily="49" charset="0"/>
                <a:cs typeface="Courier New" panose="02070309020205020404" pitchFamily="49" charset="0"/>
              </a:rPr>
              <a:t>io.rest</a:t>
            </a:r>
            <a:r>
              <a:rPr lang="en-US" sz="2000">
                <a:latin typeface="Courier New" panose="02070309020205020404" pitchFamily="49" charset="0"/>
                <a:cs typeface="Courier New" panose="02070309020205020404" pitchFamily="49" charset="0"/>
              </a:rPr>
              <a:t>-assured&lt;/</a:t>
            </a:r>
            <a:r>
              <a:rPr lang="en-US" sz="2000" b="1" err="1">
                <a:latin typeface="Courier New" panose="02070309020205020404" pitchFamily="49" charset="0"/>
                <a:cs typeface="Courier New" panose="02070309020205020404" pitchFamily="49" charset="0"/>
              </a:rPr>
              <a:t>groupId</a:t>
            </a:r>
            <a:r>
              <a:rPr lang="en-US" sz="2000">
                <a:latin typeface="Courier New" panose="02070309020205020404" pitchFamily="49" charset="0"/>
                <a:cs typeface="Courier New" panose="02070309020205020404" pitchFamily="49" charset="0"/>
              </a:rPr>
              <a:t>&gt;</a:t>
            </a:r>
          </a:p>
          <a:p>
            <a:r>
              <a:rPr lang="en-US" sz="2000">
                <a:latin typeface="Courier New" panose="02070309020205020404" pitchFamily="49" charset="0"/>
                <a:cs typeface="Courier New" panose="02070309020205020404" pitchFamily="49" charset="0"/>
              </a:rPr>
              <a:t>	&lt;</a:t>
            </a:r>
            <a:r>
              <a:rPr lang="en-US" sz="2000" b="1" err="1">
                <a:latin typeface="Courier New" panose="02070309020205020404" pitchFamily="49" charset="0"/>
                <a:cs typeface="Courier New" panose="02070309020205020404" pitchFamily="49" charset="0"/>
              </a:rPr>
              <a:t>artifactId</a:t>
            </a:r>
            <a:r>
              <a:rPr lang="en-US" sz="2000">
                <a:latin typeface="Courier New" panose="02070309020205020404" pitchFamily="49" charset="0"/>
                <a:cs typeface="Courier New" panose="02070309020205020404" pitchFamily="49" charset="0"/>
              </a:rPr>
              <a:t>&gt;rest-assured&lt;/</a:t>
            </a:r>
            <a:r>
              <a:rPr lang="en-US" sz="2000" b="1" err="1">
                <a:latin typeface="Courier New" panose="02070309020205020404" pitchFamily="49" charset="0"/>
                <a:cs typeface="Courier New" panose="02070309020205020404" pitchFamily="49" charset="0"/>
              </a:rPr>
              <a:t>artifactId</a:t>
            </a:r>
            <a:r>
              <a:rPr lang="en-US" sz="2000">
                <a:latin typeface="Courier New" panose="02070309020205020404" pitchFamily="49" charset="0"/>
                <a:cs typeface="Courier New" panose="02070309020205020404" pitchFamily="49" charset="0"/>
              </a:rPr>
              <a:t>&gt;</a:t>
            </a:r>
          </a:p>
          <a:p>
            <a:r>
              <a:rPr lang="en-US" sz="2000">
                <a:latin typeface="Courier New" panose="02070309020205020404" pitchFamily="49" charset="0"/>
                <a:cs typeface="Courier New" panose="02070309020205020404" pitchFamily="49" charset="0"/>
              </a:rPr>
              <a:t>	&lt;</a:t>
            </a:r>
            <a:r>
              <a:rPr lang="en-US" sz="2000" b="1">
                <a:latin typeface="Courier New" panose="02070309020205020404" pitchFamily="49" charset="0"/>
                <a:cs typeface="Courier New" panose="02070309020205020404" pitchFamily="49" charset="0"/>
              </a:rPr>
              <a:t>version</a:t>
            </a:r>
            <a:r>
              <a:rPr lang="en-US" sz="2000">
                <a:latin typeface="Courier New" panose="02070309020205020404" pitchFamily="49" charset="0"/>
                <a:cs typeface="Courier New" panose="02070309020205020404" pitchFamily="49" charset="0"/>
              </a:rPr>
              <a:t>&gt;3.3.0&lt;/</a:t>
            </a:r>
            <a:r>
              <a:rPr lang="en-US" sz="2000" b="1">
                <a:latin typeface="Courier New" panose="02070309020205020404" pitchFamily="49" charset="0"/>
                <a:cs typeface="Courier New" panose="02070309020205020404" pitchFamily="49" charset="0"/>
              </a:rPr>
              <a:t>version</a:t>
            </a:r>
            <a:r>
              <a:rPr lang="en-US" sz="2000">
                <a:latin typeface="Courier New" panose="02070309020205020404" pitchFamily="49" charset="0"/>
                <a:cs typeface="Courier New" panose="02070309020205020404" pitchFamily="49" charset="0"/>
              </a:rPr>
              <a:t>&gt;</a:t>
            </a:r>
          </a:p>
          <a:p>
            <a:r>
              <a:rPr lang="en-US" sz="2000">
                <a:latin typeface="Courier New" panose="02070309020205020404" pitchFamily="49" charset="0"/>
                <a:cs typeface="Courier New" panose="02070309020205020404" pitchFamily="49" charset="0"/>
              </a:rPr>
              <a:t>     &lt;</a:t>
            </a:r>
            <a:r>
              <a:rPr lang="en-US" sz="2000" b="1">
                <a:latin typeface="Courier New" panose="02070309020205020404" pitchFamily="49" charset="0"/>
                <a:cs typeface="Courier New" panose="02070309020205020404" pitchFamily="49" charset="0"/>
              </a:rPr>
              <a:t>scope</a:t>
            </a:r>
            <a:r>
              <a:rPr lang="en-US" sz="2000">
                <a:latin typeface="Courier New" panose="02070309020205020404" pitchFamily="49" charset="0"/>
                <a:cs typeface="Courier New" panose="02070309020205020404" pitchFamily="49" charset="0"/>
              </a:rPr>
              <a:t>&gt;test&lt;/</a:t>
            </a:r>
            <a:r>
              <a:rPr lang="en-US" sz="2000" b="1">
                <a:latin typeface="Courier New" panose="02070309020205020404" pitchFamily="49" charset="0"/>
                <a:cs typeface="Courier New" panose="02070309020205020404" pitchFamily="49" charset="0"/>
              </a:rPr>
              <a:t>scope</a:t>
            </a:r>
            <a:r>
              <a:rPr lang="en-US" sz="2000">
                <a:latin typeface="Courier New" panose="02070309020205020404" pitchFamily="49" charset="0"/>
                <a:cs typeface="Courier New" panose="02070309020205020404" pitchFamily="49" charset="0"/>
              </a:rPr>
              <a:t>&gt;</a:t>
            </a:r>
          </a:p>
          <a:p>
            <a:r>
              <a:rPr lang="en-US" sz="2000">
                <a:latin typeface="Courier New" panose="02070309020205020404" pitchFamily="49" charset="0"/>
                <a:cs typeface="Courier New" panose="02070309020205020404" pitchFamily="49" charset="0"/>
              </a:rPr>
              <a:t>&lt;/</a:t>
            </a:r>
            <a:r>
              <a:rPr lang="en-US" sz="2000" b="1">
                <a:latin typeface="Courier New" panose="02070309020205020404" pitchFamily="49" charset="0"/>
                <a:cs typeface="Courier New" panose="02070309020205020404" pitchFamily="49" charset="0"/>
              </a:rPr>
              <a:t>dependency</a:t>
            </a:r>
            <a:r>
              <a:rPr lang="en-US" sz="2000">
                <a:latin typeface="Courier New" panose="02070309020205020404" pitchFamily="49" charset="0"/>
                <a:cs typeface="Courier New" panose="02070309020205020404" pitchFamily="49" charset="0"/>
              </a:rPr>
              <a:t>&gt;</a:t>
            </a:r>
            <a:endParaRPr lang="en-NL" sz="2000">
              <a:latin typeface="Courier New" panose="02070309020205020404" pitchFamily="49" charset="0"/>
              <a:cs typeface="Courier New" panose="02070309020205020404" pitchFamily="49"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9D1B-835F-4058-AFBF-5144A21F0CCB}"/>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REST Assured documentation</a:t>
            </a:r>
          </a:p>
        </p:txBody>
      </p:sp>
      <p:sp>
        <p:nvSpPr>
          <p:cNvPr id="3" name="Content Placeholder 2">
            <a:extLst>
              <a:ext uri="{FF2B5EF4-FFF2-40B4-BE49-F238E27FC236}">
                <a16:creationId xmlns:a16="http://schemas.microsoft.com/office/drawing/2014/main" id="{D93C94EC-186F-4384-850D-F471F7FD3E75}"/>
              </a:ext>
            </a:extLst>
          </p:cNvPr>
          <p:cNvSpPr txBox="1">
            <a:spLocks noGrp="1"/>
          </p:cNvSpPr>
          <p:nvPr>
            <p:ph idx="1"/>
          </p:nvPr>
        </p:nvSpPr>
        <p:spPr>
          <a:xfrm>
            <a:off x="658123" y="1412358"/>
            <a:ext cx="11057628" cy="4351336"/>
          </a:xfrm>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Usage guide</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https://github.com/rest-assured/rest-assured/wiki/Usage</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Links to other documentation (JavaDoc, getting started, release notes)</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http://rest-assured.io</a:t>
            </a:r>
          </a:p>
          <a:p>
            <a:pPr lvl="1">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9CAA-E2BE-4DAF-A029-5EB09CD1C3AA}"/>
              </a:ext>
            </a:extLst>
          </p:cNvPr>
          <p:cNvSpPr>
            <a:spLocks noGrp="1"/>
          </p:cNvSpPr>
          <p:nvPr>
            <p:ph type="title"/>
          </p:nvPr>
        </p:nvSpPr>
        <p:spPr/>
        <p:txBody>
          <a:bodyPr/>
          <a:lstStyle/>
          <a:p>
            <a:r>
              <a:rPr lang="en-US" sz="3200" b="1">
                <a:latin typeface="UD Digi Kyokasho NK-B" panose="02020700000000000000" pitchFamily="18" charset="-128"/>
                <a:ea typeface="UD Digi Kyokasho NK-B" panose="02020700000000000000" pitchFamily="18" charset="-128"/>
                <a:cs typeface="Courier New" pitchFamily="49"/>
              </a:rPr>
              <a:t>REST Assured Test Case structure</a:t>
            </a:r>
          </a:p>
        </p:txBody>
      </p:sp>
      <p:pic>
        <p:nvPicPr>
          <p:cNvPr id="7" name="Picture 6">
            <a:extLst>
              <a:ext uri="{FF2B5EF4-FFF2-40B4-BE49-F238E27FC236}">
                <a16:creationId xmlns:a16="http://schemas.microsoft.com/office/drawing/2014/main" id="{33EA8282-6062-44B5-8CA9-9671F848734F}"/>
              </a:ext>
            </a:extLst>
          </p:cNvPr>
          <p:cNvPicPr>
            <a:picLocks noChangeAspect="1"/>
          </p:cNvPicPr>
          <p:nvPr/>
        </p:nvPicPr>
        <p:blipFill>
          <a:blip r:embed="rId2"/>
          <a:stretch>
            <a:fillRect/>
          </a:stretch>
        </p:blipFill>
        <p:spPr>
          <a:xfrm>
            <a:off x="2639046" y="1543878"/>
            <a:ext cx="6260235" cy="3491948"/>
          </a:xfrm>
          <a:prstGeom prst="rect">
            <a:avLst/>
          </a:prstGeom>
        </p:spPr>
      </p:pic>
    </p:spTree>
    <p:extLst>
      <p:ext uri="{BB962C8B-B14F-4D97-AF65-F5344CB8AC3E}">
        <p14:creationId xmlns:p14="http://schemas.microsoft.com/office/powerpoint/2010/main" val="183327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9CAA-E2BE-4DAF-A029-5EB09CD1C3AA}"/>
              </a:ext>
            </a:extLst>
          </p:cNvPr>
          <p:cNvSpPr>
            <a:spLocks noGrp="1"/>
          </p:cNvSpPr>
          <p:nvPr>
            <p:ph type="title"/>
          </p:nvPr>
        </p:nvSpPr>
        <p:spPr/>
        <p:txBody>
          <a:bodyPr/>
          <a:lstStyle/>
          <a:p>
            <a:r>
              <a:rPr lang="en-US" sz="3200" b="1">
                <a:latin typeface="UD Digi Kyokasho NK-B" panose="02020700000000000000" pitchFamily="18" charset="-128"/>
                <a:ea typeface="UD Digi Kyokasho NK-B" panose="02020700000000000000" pitchFamily="18" charset="-128"/>
                <a:cs typeface="Courier New" pitchFamily="49"/>
              </a:rPr>
              <a:t>REST Assured Test Case structure</a:t>
            </a:r>
          </a:p>
        </p:txBody>
      </p:sp>
      <p:pic>
        <p:nvPicPr>
          <p:cNvPr id="3" name="Picture 2">
            <a:extLst>
              <a:ext uri="{FF2B5EF4-FFF2-40B4-BE49-F238E27FC236}">
                <a16:creationId xmlns:a16="http://schemas.microsoft.com/office/drawing/2014/main" id="{3BD17FCA-5291-45C6-B2F9-2A02E74E9C2C}"/>
              </a:ext>
            </a:extLst>
          </p:cNvPr>
          <p:cNvPicPr>
            <a:picLocks noChangeAspect="1"/>
          </p:cNvPicPr>
          <p:nvPr/>
        </p:nvPicPr>
        <p:blipFill>
          <a:blip r:embed="rId2"/>
          <a:stretch>
            <a:fillRect/>
          </a:stretch>
        </p:blipFill>
        <p:spPr>
          <a:xfrm>
            <a:off x="2416037" y="1325010"/>
            <a:ext cx="6131615" cy="3813865"/>
          </a:xfrm>
          <a:prstGeom prst="rect">
            <a:avLst/>
          </a:prstGeom>
        </p:spPr>
      </p:pic>
    </p:spTree>
    <p:extLst>
      <p:ext uri="{BB962C8B-B14F-4D97-AF65-F5344CB8AC3E}">
        <p14:creationId xmlns:p14="http://schemas.microsoft.com/office/powerpoint/2010/main" val="4060066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EE47-423D-41F0-8A63-DF78894C7FE5}"/>
              </a:ext>
            </a:extLst>
          </p:cNvPr>
          <p:cNvSpPr txBox="1">
            <a:spLocks noGrp="1"/>
          </p:cNvSpPr>
          <p:nvPr>
            <p:ph type="title"/>
          </p:nvPr>
        </p:nvSpPr>
        <p:spPr/>
        <p:txBody>
          <a:bodyPr/>
          <a:lstStyle/>
          <a:p>
            <a:pPr lvl="0"/>
            <a:r>
              <a:rPr lang="nl-NL" sz="3600" b="1">
                <a:latin typeface="UD Digi Kyokasho NK-B" panose="02020700000000000000" pitchFamily="18" charset="-128"/>
                <a:ea typeface="UD Digi Kyokasho NK-B" panose="02020700000000000000" pitchFamily="18" charset="-128"/>
                <a:cs typeface="Courier New" pitchFamily="49"/>
              </a:rPr>
              <a:t>A sample test</a:t>
            </a:r>
          </a:p>
        </p:txBody>
      </p:sp>
      <p:sp>
        <p:nvSpPr>
          <p:cNvPr id="3" name="Content Placeholder 2">
            <a:extLst>
              <a:ext uri="{FF2B5EF4-FFF2-40B4-BE49-F238E27FC236}">
                <a16:creationId xmlns:a16="http://schemas.microsoft.com/office/drawing/2014/main" id="{ACEC8C1F-EDC5-4971-8E37-3C0611611511}"/>
              </a:ext>
            </a:extLst>
          </p:cNvPr>
          <p:cNvSpPr txBox="1">
            <a:spLocks noGrp="1"/>
          </p:cNvSpPr>
          <p:nvPr>
            <p:ph idx="1"/>
          </p:nvPr>
        </p:nvSpPr>
        <p:spPr/>
        <p:txBody>
          <a:bodyPr/>
          <a:lstStyle/>
          <a:p>
            <a:pPr lvl="0">
              <a:buFont typeface="Courier New" pitchFamily="49"/>
              <a:buChar char="_"/>
            </a:pPr>
            <a:endParaRPr lang="nl-NL">
              <a:solidFill>
                <a:srgbClr val="00FF00"/>
              </a:solidFill>
              <a:latin typeface="Courier New" pitchFamily="49"/>
              <a:cs typeface="Courier New" pitchFamily="49"/>
            </a:endParaRPr>
          </a:p>
          <a:p>
            <a:pPr lvl="0">
              <a:buFont typeface="Courier New" pitchFamily="49"/>
              <a:buChar char="_"/>
            </a:pPr>
            <a:endParaRPr lang="nl-NL">
              <a:solidFill>
                <a:srgbClr val="00FF00"/>
              </a:solidFill>
              <a:latin typeface="Courier New" pitchFamily="49"/>
              <a:cs typeface="Courier New" pitchFamily="49"/>
            </a:endParaRPr>
          </a:p>
          <a:p>
            <a:pPr lvl="0">
              <a:buFont typeface="Courier New" pitchFamily="49"/>
              <a:buChar char="_"/>
            </a:pPr>
            <a:endParaRPr lang="nl-NL">
              <a:solidFill>
                <a:srgbClr val="00FF00"/>
              </a:solidFill>
              <a:latin typeface="Courier New" pitchFamily="49"/>
              <a:cs typeface="Courier New" pitchFamily="49"/>
            </a:endParaRPr>
          </a:p>
        </p:txBody>
      </p:sp>
      <p:pic>
        <p:nvPicPr>
          <p:cNvPr id="4" name="Picture 5">
            <a:extLst>
              <a:ext uri="{FF2B5EF4-FFF2-40B4-BE49-F238E27FC236}">
                <a16:creationId xmlns:a16="http://schemas.microsoft.com/office/drawing/2014/main" id="{9D2C9EEB-17E3-4ECD-BF77-B8AC49964053}"/>
              </a:ext>
            </a:extLst>
          </p:cNvPr>
          <p:cNvPicPr>
            <a:picLocks noChangeAspect="1"/>
          </p:cNvPicPr>
          <p:nvPr/>
        </p:nvPicPr>
        <p:blipFill>
          <a:blip r:embed="rId3"/>
          <a:stretch>
            <a:fillRect/>
          </a:stretch>
        </p:blipFill>
        <p:spPr>
          <a:xfrm>
            <a:off x="374691" y="1575154"/>
            <a:ext cx="11654654" cy="2519767"/>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1">
            <a:extLst>
              <a:ext uri="{FF2B5EF4-FFF2-40B4-BE49-F238E27FC236}">
                <a16:creationId xmlns:a16="http://schemas.microsoft.com/office/drawing/2014/main" id="{C7C916DB-0CF4-4CA1-BF45-3E2A8C7F7CAA}"/>
              </a:ext>
            </a:extLst>
          </p:cNvPr>
          <p:cNvSpPr>
            <a:spLocks noGrp="1"/>
          </p:cNvSpPr>
          <p:nvPr>
            <p:ph type="body" sz="quarter" idx="10"/>
          </p:nvPr>
        </p:nvSpPr>
        <p:spPr>
          <a:xfrm>
            <a:off x="0" y="0"/>
            <a:ext cx="12192000" cy="932688"/>
          </a:xfrm>
        </p:spPr>
        <p:txBody>
          <a:bodyPr/>
          <a:lstStyle/>
          <a:p>
            <a:r>
              <a:rPr lang="en-US">
                <a:latin typeface="UD Digi Kyokasho NK-B" panose="020B0400000000000000" pitchFamily="18" charset="-128"/>
                <a:ea typeface="UD Digi Kyokasho NK-B" panose="020B0400000000000000" pitchFamily="18" charset="-128"/>
              </a:rPr>
              <a:t>Software Architecture Evolution</a:t>
            </a:r>
          </a:p>
        </p:txBody>
      </p:sp>
      <p:pic>
        <p:nvPicPr>
          <p:cNvPr id="3074" name="Picture 2" descr="REST. C I oud &#10;RISE OF THE MACHINES &#10;soap. &#10;RISE OF SERVICES &#10;cowocc»a &#10;RISE OF MIDDLEWARE &#10;RISE OF FRAMEWORKS &#10;RISE OF WEB ">
            <a:extLst>
              <a:ext uri="{FF2B5EF4-FFF2-40B4-BE49-F238E27FC236}">
                <a16:creationId xmlns:a16="http://schemas.microsoft.com/office/drawing/2014/main" id="{525EC3AA-1E19-48DC-8C9A-F6E6D0627F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605" y="1134582"/>
            <a:ext cx="7134079" cy="5303521"/>
          </a:xfrm>
          <a:prstGeom prst="rect">
            <a:avLst/>
          </a:prstGeom>
          <a:solidFill>
            <a:srgbClr val="FFFFFF"/>
          </a:solidFill>
        </p:spPr>
      </p:pic>
    </p:spTree>
    <p:extLst>
      <p:ext uri="{BB962C8B-B14F-4D97-AF65-F5344CB8AC3E}">
        <p14:creationId xmlns:p14="http://schemas.microsoft.com/office/powerpoint/2010/main" val="1638895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1CDE-5987-4E5A-AC1D-F63225870437}"/>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REST Assured features</a:t>
            </a:r>
          </a:p>
        </p:txBody>
      </p:sp>
      <p:sp>
        <p:nvSpPr>
          <p:cNvPr id="3" name="Content Placeholder 2">
            <a:extLst>
              <a:ext uri="{FF2B5EF4-FFF2-40B4-BE49-F238E27FC236}">
                <a16:creationId xmlns:a16="http://schemas.microsoft.com/office/drawing/2014/main" id="{2A5DC297-61D2-4403-ACF1-F58601E90B1B}"/>
              </a:ext>
            </a:extLst>
          </p:cNvPr>
          <p:cNvSpPr txBox="1">
            <a:spLocks noGrp="1"/>
          </p:cNvSpPr>
          <p:nvPr>
            <p:ph idx="1"/>
          </p:nvPr>
        </p:nvSpPr>
        <p:spPr>
          <a:xfrm>
            <a:off x="478367" y="1033222"/>
            <a:ext cx="11235265" cy="4529667"/>
          </a:xfrm>
        </p:spPr>
        <p:txBody>
          <a:bodyPr/>
          <a:lstStyle/>
          <a:p>
            <a:pPr lvl="0">
              <a:lnSpc>
                <a:spcPct val="150000"/>
              </a:lnSpc>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Support for HTTP methods (GET, POST, PUT, …)</a:t>
            </a:r>
          </a:p>
          <a:p>
            <a:pPr lvl="0">
              <a:lnSpc>
                <a:spcPct val="150000"/>
              </a:lnSpc>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Support for BDD / Gherkin (Given/When/Then)</a:t>
            </a:r>
          </a:p>
          <a:p>
            <a:pPr lvl="0">
              <a:lnSpc>
                <a:spcPct val="150000"/>
              </a:lnSpc>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Use of Hamcrest matchers for checks (equalTo)</a:t>
            </a:r>
          </a:p>
          <a:p>
            <a:pPr lvl="0">
              <a:lnSpc>
                <a:spcPct val="150000"/>
              </a:lnSpc>
              <a:buFont typeface="Courier New" pitchFamily="49"/>
              <a:buChar char="_"/>
            </a:pPr>
            <a:r>
              <a:rPr lang="nl-NL" sz="2000">
                <a:latin typeface="UD Digi Kyokasho NP-R" panose="02020400000000000000" pitchFamily="18" charset="-128"/>
                <a:ea typeface="UD Digi Kyokasho NP-R" panose="02020400000000000000" pitchFamily="18" charset="-128"/>
                <a:cs typeface="Aldhabi" panose="01000000000000000000" pitchFamily="2" charset="-78"/>
              </a:rPr>
              <a:t>Use of Jsonpath/GPath for selecting elements from JSON response</a:t>
            </a:r>
          </a:p>
          <a:p>
            <a:pPr lvl="0">
              <a:lnSpc>
                <a:spcPct val="150000"/>
              </a:lnSpc>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a:p>
            <a:pPr lvl="0">
              <a:lnSpc>
                <a:spcPct val="150000"/>
              </a:lnSpc>
              <a:buFont typeface="Courier New" pitchFamily="49"/>
              <a:buChar char="_"/>
            </a:pPr>
            <a:endParaRPr lang="nl-NL" sz="2000">
              <a:latin typeface="UD Digi Kyokasho NP-R" panose="02020400000000000000" pitchFamily="18" charset="-128"/>
              <a:ea typeface="UD Digi Kyokasho NP-R" panose="02020400000000000000" pitchFamily="18" charset="-128"/>
              <a:cs typeface="Aldhabi" panose="01000000000000000000" pitchFamily="2" charset="-78"/>
            </a:endParaRPr>
          </a:p>
        </p:txBody>
      </p:sp>
      <p:pic>
        <p:nvPicPr>
          <p:cNvPr id="4" name="Picture 4">
            <a:extLst>
              <a:ext uri="{FF2B5EF4-FFF2-40B4-BE49-F238E27FC236}">
                <a16:creationId xmlns:a16="http://schemas.microsoft.com/office/drawing/2014/main" id="{64A76E44-22F3-4459-8EED-ECF600CCA753}"/>
              </a:ext>
            </a:extLst>
          </p:cNvPr>
          <p:cNvPicPr>
            <a:picLocks noChangeAspect="1"/>
          </p:cNvPicPr>
          <p:nvPr/>
        </p:nvPicPr>
        <p:blipFill>
          <a:blip r:embed="rId3"/>
          <a:stretch>
            <a:fillRect/>
          </a:stretch>
        </p:blipFill>
        <p:spPr>
          <a:xfrm>
            <a:off x="4635489" y="3429000"/>
            <a:ext cx="7160337" cy="2621091"/>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F438-954B-4D9F-BBE5-38162977A287}"/>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About Hamcrest matchers</a:t>
            </a:r>
          </a:p>
        </p:txBody>
      </p:sp>
      <p:sp>
        <p:nvSpPr>
          <p:cNvPr id="3" name="Content Placeholder 2">
            <a:extLst>
              <a:ext uri="{FF2B5EF4-FFF2-40B4-BE49-F238E27FC236}">
                <a16:creationId xmlns:a16="http://schemas.microsoft.com/office/drawing/2014/main" id="{8D51BA79-A0C1-4DC6-888B-BB04CED9FBF1}"/>
              </a:ext>
            </a:extLst>
          </p:cNvPr>
          <p:cNvSpPr txBox="1">
            <a:spLocks noGrp="1"/>
          </p:cNvSpPr>
          <p:nvPr>
            <p:ph idx="1"/>
          </p:nvPr>
        </p:nvSpPr>
        <p:spPr/>
        <p:txBody>
          <a:bodyPr>
            <a:normAutofit/>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Express expectations in natural language</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Examples:</a:t>
            </a:r>
          </a:p>
          <a:p>
            <a:pPr marL="0" lvl="0" indent="0">
              <a:buNone/>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http://hamcrest.org/JavaHamcrest/javadoc/1.3/org/hamcrest/Matchers.html</a:t>
            </a:r>
          </a:p>
        </p:txBody>
      </p:sp>
      <p:graphicFrame>
        <p:nvGraphicFramePr>
          <p:cNvPr id="4" name="Table 4">
            <a:extLst>
              <a:ext uri="{FF2B5EF4-FFF2-40B4-BE49-F238E27FC236}">
                <a16:creationId xmlns:a16="http://schemas.microsoft.com/office/drawing/2014/main" id="{5A8CBFE6-3F01-4CEB-983B-9AE5FDA8EBA2}"/>
              </a:ext>
            </a:extLst>
          </p:cNvPr>
          <p:cNvGraphicFramePr>
            <a:graphicFrameLocks noGrp="1"/>
          </p:cNvGraphicFramePr>
          <p:nvPr/>
        </p:nvGraphicFramePr>
        <p:xfrm>
          <a:off x="1554256" y="2824222"/>
          <a:ext cx="9307896" cy="1483376"/>
        </p:xfrm>
        <a:graphic>
          <a:graphicData uri="http://schemas.openxmlformats.org/drawingml/2006/table">
            <a:tbl>
              <a:tblPr firstRow="1" bandRow="1">
                <a:effectLst/>
                <a:tableStyleId>{2D5ABB26-0587-4C30-8999-92F81FD0307C}</a:tableStyleId>
              </a:tblPr>
              <a:tblGrid>
                <a:gridCol w="2329132">
                  <a:extLst>
                    <a:ext uri="{9D8B030D-6E8A-4147-A177-3AD203B41FA5}">
                      <a16:colId xmlns:a16="http://schemas.microsoft.com/office/drawing/2014/main" val="1438541578"/>
                    </a:ext>
                  </a:extLst>
                </a:gridCol>
                <a:gridCol w="6978764">
                  <a:extLst>
                    <a:ext uri="{9D8B030D-6E8A-4147-A177-3AD203B41FA5}">
                      <a16:colId xmlns:a16="http://schemas.microsoft.com/office/drawing/2014/main" val="694824538"/>
                    </a:ext>
                  </a:extLst>
                </a:gridCol>
              </a:tblGrid>
              <a:tr h="370844">
                <a:tc>
                  <a:txBody>
                    <a:bodyPr/>
                    <a:lstStyle/>
                    <a:p>
                      <a:pPr lvl="0"/>
                      <a:r>
                        <a:rPr lang="nl-NL" sz="1600">
                          <a:solidFill>
                            <a:schemeClr val="tx1"/>
                          </a:solidFill>
                          <a:latin typeface="Courier New" pitchFamily="49"/>
                          <a:cs typeface="Courier New" pitchFamily="49"/>
                        </a:rPr>
                        <a:t>equalTo(X)</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a:solidFill>
                            <a:schemeClr val="tx1"/>
                          </a:solidFill>
                          <a:latin typeface="Courier New" pitchFamily="49"/>
                          <a:cs typeface="Courier New" pitchFamily="49"/>
                        </a:rPr>
                        <a:t>Does the object equal X?</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079445"/>
                  </a:ext>
                </a:extLst>
              </a:tr>
              <a:tr h="370844">
                <a:tc>
                  <a:txBody>
                    <a:bodyPr/>
                    <a:lstStyle/>
                    <a:p>
                      <a:pPr lvl="0"/>
                      <a:r>
                        <a:rPr lang="nl-NL" sz="1600">
                          <a:solidFill>
                            <a:schemeClr val="tx1"/>
                          </a:solidFill>
                          <a:latin typeface="Courier New" pitchFamily="49"/>
                          <a:cs typeface="Courier New" pitchFamily="49"/>
                        </a:rPr>
                        <a:t>hasItem(“Rome”)</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a:solidFill>
                            <a:schemeClr val="tx1"/>
                          </a:solidFill>
                          <a:latin typeface="Courier New" pitchFamily="49"/>
                          <a:cs typeface="Courier New" pitchFamily="49"/>
                        </a:rPr>
                        <a:t>Does the collection contain</a:t>
                      </a:r>
                      <a:r>
                        <a:rPr lang="nl-NL" sz="1600" baseline="0">
                          <a:solidFill>
                            <a:schemeClr val="tx1"/>
                          </a:solidFill>
                          <a:latin typeface="Courier New" pitchFamily="49"/>
                          <a:cs typeface="Courier New" pitchFamily="49"/>
                        </a:rPr>
                        <a:t> an item “Rome”?</a:t>
                      </a:r>
                      <a:endParaRPr lang="nl-NL" sz="1600">
                        <a:solidFill>
                          <a:schemeClr val="tx1"/>
                        </a:solidFill>
                        <a:latin typeface="Courier New" pitchFamily="49"/>
                        <a:cs typeface="Courier New" pitchFamily="49"/>
                      </a:endParaRP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843198"/>
                  </a:ext>
                </a:extLst>
              </a:tr>
              <a:tr h="370844">
                <a:tc>
                  <a:txBody>
                    <a:bodyPr/>
                    <a:lstStyle/>
                    <a:p>
                      <a:pPr lvl="0"/>
                      <a:r>
                        <a:rPr lang="nl-NL" sz="1600">
                          <a:solidFill>
                            <a:schemeClr val="tx1"/>
                          </a:solidFill>
                          <a:latin typeface="Courier New" pitchFamily="49"/>
                          <a:cs typeface="Courier New" pitchFamily="49"/>
                        </a:rPr>
                        <a:t>hasSize(3)</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a:solidFill>
                            <a:schemeClr val="tx1"/>
                          </a:solidFill>
                          <a:latin typeface="Courier New" pitchFamily="49"/>
                          <a:cs typeface="Courier New" pitchFamily="49"/>
                        </a:rPr>
                        <a:t>Does the</a:t>
                      </a:r>
                      <a:r>
                        <a:rPr lang="nl-NL" sz="1600" baseline="0">
                          <a:solidFill>
                            <a:schemeClr val="tx1"/>
                          </a:solidFill>
                          <a:latin typeface="Courier New" pitchFamily="49"/>
                          <a:cs typeface="Courier New" pitchFamily="49"/>
                        </a:rPr>
                        <a:t> size of the collection equal 3?</a:t>
                      </a:r>
                      <a:endParaRPr lang="nl-NL" sz="1600">
                        <a:solidFill>
                          <a:schemeClr val="tx1"/>
                        </a:solidFill>
                        <a:latin typeface="Courier New" pitchFamily="49"/>
                        <a:cs typeface="Courier New" pitchFamily="49"/>
                      </a:endParaRP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814064"/>
                  </a:ext>
                </a:extLst>
              </a:tr>
              <a:tr h="370844">
                <a:tc>
                  <a:txBody>
                    <a:bodyPr/>
                    <a:lstStyle/>
                    <a:p>
                      <a:pPr lvl="0"/>
                      <a:r>
                        <a:rPr lang="nl-NL" sz="1600">
                          <a:solidFill>
                            <a:schemeClr val="tx1"/>
                          </a:solidFill>
                          <a:latin typeface="Courier New" pitchFamily="49"/>
                          <a:cs typeface="Courier New" pitchFamily="49"/>
                        </a:rPr>
                        <a:t>not(equalTo(X))</a:t>
                      </a: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r>
                        <a:rPr lang="nl-NL" sz="1600">
                          <a:solidFill>
                            <a:schemeClr val="tx1"/>
                          </a:solidFill>
                          <a:latin typeface="Courier New" pitchFamily="49"/>
                          <a:cs typeface="Courier New" pitchFamily="49"/>
                        </a:rPr>
                        <a:t>Inverts</a:t>
                      </a:r>
                      <a:r>
                        <a:rPr lang="nl-NL" sz="1600" baseline="0">
                          <a:solidFill>
                            <a:schemeClr val="tx1"/>
                          </a:solidFill>
                          <a:latin typeface="Courier New" pitchFamily="49"/>
                          <a:cs typeface="Courier New" pitchFamily="49"/>
                        </a:rPr>
                        <a:t> matcher equalTo()</a:t>
                      </a:r>
                      <a:endParaRPr lang="nl-NL" sz="1600">
                        <a:solidFill>
                          <a:schemeClr val="tx1"/>
                        </a:solidFill>
                        <a:latin typeface="Courier New" pitchFamily="49"/>
                        <a:cs typeface="Courier New" pitchFamily="49"/>
                      </a:endParaRPr>
                    </a:p>
                  </a:txBody>
                  <a:tcP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93979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6F27-71AF-4B35-9BF5-7AA88B0D0CD9}"/>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About GPath</a:t>
            </a:r>
          </a:p>
        </p:txBody>
      </p:sp>
      <p:sp>
        <p:nvSpPr>
          <p:cNvPr id="3" name="Content Placeholder 2">
            <a:extLst>
              <a:ext uri="{FF2B5EF4-FFF2-40B4-BE49-F238E27FC236}">
                <a16:creationId xmlns:a16="http://schemas.microsoft.com/office/drawing/2014/main" id="{AE89B38E-D763-4A93-AC22-A8F9C5ACEFF2}"/>
              </a:ext>
            </a:extLst>
          </p:cNvPr>
          <p:cNvSpPr txBox="1">
            <a:spLocks noGrp="1"/>
          </p:cNvSpPr>
          <p:nvPr>
            <p:ph idx="1"/>
          </p:nvPr>
        </p:nvSpPr>
        <p:spPr>
          <a:xfrm>
            <a:off x="571502" y="1520827"/>
            <a:ext cx="11048996" cy="4351336"/>
          </a:xfrm>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JsonPath is a query language for JSON documents</a:t>
            </a:r>
          </a:p>
          <a:p>
            <a:pPr lvl="1">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REST Assured using the GPath implementation</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Similar aims and scope as XPath for XML</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Documentation and examples:</a:t>
            </a:r>
          </a:p>
          <a:p>
            <a:pPr lvl="1">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http://groovy-lang.org/processing-xml.html#_gpath</a:t>
            </a:r>
          </a:p>
          <a:p>
            <a:pPr lvl="1">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hlinkClick r:id="rId3">
                  <a:extLst>
                    <a:ext uri="{A12FA001-AC4F-418D-AE19-62706E023703}">
                      <ahyp:hlinkClr xmlns:ahyp="http://schemas.microsoft.com/office/drawing/2018/hyperlinkcolor" val="tx"/>
                    </a:ext>
                  </a:extLst>
                </a:hlinkClick>
              </a:rPr>
              <a:t>http://groovy.jmiguel.eu/groovy.codehaus.org/GPath.html</a:t>
            </a:r>
            <a:endParaRPr lang="nl-NL" sz="18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r>
              <a:rPr lang="en-US" sz="1800">
                <a:latin typeface="UD Digi Kyokasho NP-R" panose="02020400000000000000" pitchFamily="18" charset="-128"/>
                <a:ea typeface="UD Digi Kyokasho NP-R" panose="02020400000000000000" pitchFamily="18" charset="-128"/>
                <a:cs typeface="Courier New" pitchFamily="49"/>
                <a:hlinkClick r:id="rId4">
                  <a:extLst>
                    <a:ext uri="{A12FA001-AC4F-418D-AE19-62706E023703}">
                      <ahyp:hlinkClr xmlns:ahyp="http://schemas.microsoft.com/office/drawing/2018/hyperlinkcolor" val="tx"/>
                    </a:ext>
                  </a:extLst>
                </a:hlinkClick>
              </a:rPr>
              <a:t>Refer Gist at https://gist.github.com/rakeshlearnit/db248a4c8760d568dd8ab4f7195e18d2</a:t>
            </a:r>
            <a:endParaRPr lang="en-US" sz="18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C6F3E9BF-298C-49B4-B765-FF28FEEEA8F4}"/>
              </a:ext>
            </a:extLst>
          </p:cNvPr>
          <p:cNvPicPr>
            <a:picLocks noChangeAspect="1"/>
          </p:cNvPicPr>
          <p:nvPr/>
        </p:nvPicPr>
        <p:blipFill>
          <a:blip r:embed="rId3"/>
          <a:stretch>
            <a:fillRect/>
          </a:stretch>
        </p:blipFill>
        <p:spPr>
          <a:xfrm>
            <a:off x="2670247" y="1529230"/>
            <a:ext cx="5735139" cy="3697505"/>
          </a:xfrm>
          <a:prstGeom prst="rect">
            <a:avLst/>
          </a:prstGeom>
        </p:spPr>
      </p:pic>
      <p:sp>
        <p:nvSpPr>
          <p:cNvPr id="2" name="Title 1">
            <a:extLst>
              <a:ext uri="{FF2B5EF4-FFF2-40B4-BE49-F238E27FC236}">
                <a16:creationId xmlns:a16="http://schemas.microsoft.com/office/drawing/2014/main" id="{17E848D8-2FD7-48B7-9E11-4A3E2A92FF92}"/>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GPath example</a:t>
            </a:r>
          </a:p>
        </p:txBody>
      </p:sp>
      <p:sp>
        <p:nvSpPr>
          <p:cNvPr id="6" name="Right Arrow 10">
            <a:extLst>
              <a:ext uri="{FF2B5EF4-FFF2-40B4-BE49-F238E27FC236}">
                <a16:creationId xmlns:a16="http://schemas.microsoft.com/office/drawing/2014/main" id="{4CF6B016-3D84-4EFB-8BCE-6093DD8BB023}"/>
              </a:ext>
            </a:extLst>
          </p:cNvPr>
          <p:cNvSpPr/>
          <p:nvPr/>
        </p:nvSpPr>
        <p:spPr>
          <a:xfrm>
            <a:off x="1957407" y="3110689"/>
            <a:ext cx="2253843" cy="267294"/>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9" name="Tekstvak 8">
            <a:extLst>
              <a:ext uri="{FF2B5EF4-FFF2-40B4-BE49-F238E27FC236}">
                <a16:creationId xmlns:a16="http://schemas.microsoft.com/office/drawing/2014/main" id="{B283D671-0933-4845-A72D-CC06CA759F5D}"/>
              </a:ext>
            </a:extLst>
          </p:cNvPr>
          <p:cNvSpPr txBox="1"/>
          <p:nvPr/>
        </p:nvSpPr>
        <p:spPr>
          <a:xfrm>
            <a:off x="1270506" y="5588128"/>
            <a:ext cx="10601960"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body(“places[0].’place name’”, </a:t>
            </a:r>
            <a:r>
              <a:rPr lang="en-US" err="1">
                <a:latin typeface="Courier New" panose="02070309020205020404" pitchFamily="49" charset="0"/>
                <a:cs typeface="Courier New" panose="02070309020205020404" pitchFamily="49" charset="0"/>
              </a:rPr>
              <a:t>equalTo</a:t>
            </a:r>
            <a:r>
              <a:rPr lang="en-US">
                <a:latin typeface="Courier New" panose="02070309020205020404" pitchFamily="49" charset="0"/>
                <a:cs typeface="Courier New" panose="02070309020205020404" pitchFamily="49" charset="0"/>
              </a:rPr>
              <a:t>(“Beverly Hills”));</a:t>
            </a:r>
            <a:endParaRPr lang="en-NL">
              <a:latin typeface="Courier New" panose="02070309020205020404" pitchFamily="49" charset="0"/>
              <a:cs typeface="Courier New" panose="02070309020205020404" pitchFamily="49"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3023-2B09-4435-868D-5E30620DBC1B}"/>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Validating technical response data</a:t>
            </a:r>
          </a:p>
        </p:txBody>
      </p:sp>
      <p:sp>
        <p:nvSpPr>
          <p:cNvPr id="3" name="Content Placeholder 2">
            <a:extLst>
              <a:ext uri="{FF2B5EF4-FFF2-40B4-BE49-F238E27FC236}">
                <a16:creationId xmlns:a16="http://schemas.microsoft.com/office/drawing/2014/main" id="{74B1B50F-65BD-46CC-8483-7815AA841476}"/>
              </a:ext>
            </a:extLst>
          </p:cNvPr>
          <p:cNvSpPr txBox="1">
            <a:spLocks noGrp="1"/>
          </p:cNvSpPr>
          <p:nvPr>
            <p:ph idx="1"/>
          </p:nvPr>
        </p:nvSpPr>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HTTP status code</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MIME-type of received responses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Cookies and their value</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a:t>
            </a:r>
          </a:p>
        </p:txBody>
      </p:sp>
      <p:pic>
        <p:nvPicPr>
          <p:cNvPr id="4" name="Picture 5">
            <a:extLst>
              <a:ext uri="{FF2B5EF4-FFF2-40B4-BE49-F238E27FC236}">
                <a16:creationId xmlns:a16="http://schemas.microsoft.com/office/drawing/2014/main" id="{CBEBED26-35E5-4B9C-B911-3880111C75BA}"/>
              </a:ext>
            </a:extLst>
          </p:cNvPr>
          <p:cNvPicPr>
            <a:picLocks noChangeAspect="1"/>
          </p:cNvPicPr>
          <p:nvPr/>
        </p:nvPicPr>
        <p:blipFill>
          <a:blip r:embed="rId3"/>
          <a:stretch>
            <a:fillRect/>
          </a:stretch>
        </p:blipFill>
        <p:spPr>
          <a:xfrm>
            <a:off x="5397564" y="2815483"/>
            <a:ext cx="5780937" cy="2967986"/>
          </a:xfrm>
          <a:prstGeom prst="rect">
            <a:avLst/>
          </a:prstGeom>
          <a:noFill/>
          <a:ln cap="flat">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2EA5-048D-4FF3-9E42-663F12039CB2}"/>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Our API under test</a:t>
            </a:r>
          </a:p>
        </p:txBody>
      </p:sp>
      <p:sp>
        <p:nvSpPr>
          <p:cNvPr id="3" name="Content Placeholder 2">
            <a:extLst>
              <a:ext uri="{FF2B5EF4-FFF2-40B4-BE49-F238E27FC236}">
                <a16:creationId xmlns:a16="http://schemas.microsoft.com/office/drawing/2014/main" id="{4C66CBD5-322C-403E-8500-FB1821C2371C}"/>
              </a:ext>
            </a:extLst>
          </p:cNvPr>
          <p:cNvSpPr txBox="1">
            <a:spLocks noGrp="1"/>
          </p:cNvSpPr>
          <p:nvPr>
            <p:ph idx="1"/>
          </p:nvPr>
        </p:nvSpPr>
        <p:spPr/>
        <p:txBody>
          <a:bodyPr>
            <a:normAutofit/>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Zippopotam.us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Returns location data based</a:t>
            </a:r>
          </a:p>
          <a:p>
            <a:pPr marL="0" lvl="0" indent="0">
              <a:buNone/>
            </a:pPr>
            <a:r>
              <a:rPr lang="nl-NL" sz="1800">
                <a:latin typeface="UD Digi Kyokasho NP-R" panose="02020400000000000000" pitchFamily="18" charset="-128"/>
                <a:ea typeface="UD Digi Kyokasho NP-R" panose="02020400000000000000" pitchFamily="18" charset="-128"/>
                <a:cs typeface="Courier New" pitchFamily="49"/>
              </a:rPr>
              <a:t> on country and zip code</a:t>
            </a:r>
          </a:p>
          <a:p>
            <a:pPr marL="0" lvl="0" indent="0">
              <a:buNone/>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http://api.zippopotam.us/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RESTful API</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5" name="Picture 4">
            <a:extLst>
              <a:ext uri="{FF2B5EF4-FFF2-40B4-BE49-F238E27FC236}">
                <a16:creationId xmlns:a16="http://schemas.microsoft.com/office/drawing/2014/main" id="{DCD680C6-11F6-4EC5-8C4F-54F6FCAA4597}"/>
              </a:ext>
            </a:extLst>
          </p:cNvPr>
          <p:cNvPicPr>
            <a:picLocks noChangeAspect="1"/>
          </p:cNvPicPr>
          <p:nvPr/>
        </p:nvPicPr>
        <p:blipFill>
          <a:blip r:embed="rId3"/>
          <a:stretch>
            <a:fillRect/>
          </a:stretch>
        </p:blipFill>
        <p:spPr>
          <a:xfrm>
            <a:off x="7104424" y="2206468"/>
            <a:ext cx="4249373" cy="3589653"/>
          </a:xfrm>
          <a:prstGeom prst="rect">
            <a:avLst/>
          </a:prstGeom>
        </p:spPr>
      </p:pic>
    </p:spTree>
    <p:extLst>
      <p:ext uri="{BB962C8B-B14F-4D97-AF65-F5344CB8AC3E}">
        <p14:creationId xmlns:p14="http://schemas.microsoft.com/office/powerpoint/2010/main" val="3298971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CD3-1AF0-4DCE-BE96-047FA718179C}"/>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Parameters in RESTful web services</a:t>
            </a:r>
          </a:p>
        </p:txBody>
      </p:sp>
      <p:sp>
        <p:nvSpPr>
          <p:cNvPr id="3" name="Content Placeholder 2">
            <a:extLst>
              <a:ext uri="{FF2B5EF4-FFF2-40B4-BE49-F238E27FC236}">
                <a16:creationId xmlns:a16="http://schemas.microsoft.com/office/drawing/2014/main" id="{A6BF0D27-91A1-4529-B8AC-39B103A2BD21}"/>
              </a:ext>
            </a:extLst>
          </p:cNvPr>
          <p:cNvSpPr txBox="1">
            <a:spLocks noGrp="1"/>
          </p:cNvSpPr>
          <p:nvPr>
            <p:ph idx="1"/>
          </p:nvPr>
        </p:nvSpPr>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Path parameters</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http://api.zippopotam.us/us/90210</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http://api.zippopotam.us/ca/B2A</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Query parameters</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http://md5.jsontest.com/?text=testcaseOne</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http://md5.jsontest.com/?text=testcaseTwo</a:t>
            </a:r>
          </a:p>
          <a:p>
            <a:pPr marL="0" lvl="0" indent="0">
              <a:buNone/>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CE46-31FA-4988-86CC-A0B131C18A7A}"/>
              </a:ext>
            </a:extLst>
          </p:cNvPr>
          <p:cNvSpPr txBox="1">
            <a:spLocks noGrp="1"/>
          </p:cNvSpPr>
          <p:nvPr>
            <p:ph type="title"/>
          </p:nvPr>
        </p:nvSpPr>
        <p:spPr>
          <a:xfrm>
            <a:off x="838203" y="365129"/>
            <a:ext cx="10997241"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Using query parameters</a:t>
            </a:r>
          </a:p>
        </p:txBody>
      </p:sp>
      <p:sp>
        <p:nvSpPr>
          <p:cNvPr id="3" name="Content Placeholder 2">
            <a:extLst>
              <a:ext uri="{FF2B5EF4-FFF2-40B4-BE49-F238E27FC236}">
                <a16:creationId xmlns:a16="http://schemas.microsoft.com/office/drawing/2014/main" id="{4EB71C3E-D32D-4240-B4A0-C208D31CDE76}"/>
              </a:ext>
            </a:extLst>
          </p:cNvPr>
          <p:cNvSpPr txBox="1">
            <a:spLocks noGrp="1"/>
          </p:cNvSpPr>
          <p:nvPr>
            <p:ph idx="1"/>
          </p:nvPr>
        </p:nvSpPr>
        <p:spPr>
          <a:xfrm>
            <a:off x="838203" y="1825627"/>
            <a:ext cx="11103860" cy="4351336"/>
          </a:xfrm>
        </p:spPr>
        <p:txBody>
          <a:bodyPr/>
          <a:lstStyle/>
          <a:p>
            <a:pPr lvl="0">
              <a:buFont typeface="Courier New" pitchFamily="49"/>
              <a:buChar char="_"/>
            </a:pPr>
            <a:r>
              <a:rPr lang="en-US" sz="2000">
                <a:latin typeface="UD Digi Kyokasho NP-R" panose="02020400000000000000" pitchFamily="18" charset="-128"/>
                <a:ea typeface="UD Digi Kyokasho NP-R" panose="02020400000000000000" pitchFamily="18" charset="-128"/>
                <a:cs typeface="Courier New" pitchFamily="49"/>
              </a:rPr>
              <a:t>GET http://md5.jsontest.com/?</a:t>
            </a:r>
            <a:r>
              <a:rPr lang="en-US" sz="2000">
                <a:solidFill>
                  <a:srgbClr val="FF0000"/>
                </a:solidFill>
                <a:latin typeface="UD Digi Kyokasho NP-R" panose="02020400000000000000" pitchFamily="18" charset="-128"/>
                <a:ea typeface="UD Digi Kyokasho NP-R" panose="02020400000000000000" pitchFamily="18" charset="-128"/>
                <a:cs typeface="Courier New" pitchFamily="49"/>
              </a:rPr>
              <a:t>text</a:t>
            </a:r>
            <a:r>
              <a:rPr lang="en-US" sz="2000">
                <a:solidFill>
                  <a:srgbClr val="00FF00"/>
                </a:solidFill>
                <a:latin typeface="UD Digi Kyokasho NP-R" panose="02020400000000000000" pitchFamily="18" charset="-128"/>
                <a:ea typeface="UD Digi Kyokasho NP-R" panose="02020400000000000000" pitchFamily="18" charset="-128"/>
                <a:cs typeface="Courier New" pitchFamily="49"/>
              </a:rPr>
              <a:t>=</a:t>
            </a:r>
            <a:r>
              <a:rPr lang="en-US" sz="2000">
                <a:solidFill>
                  <a:srgbClr val="0070C0"/>
                </a:solidFill>
                <a:latin typeface="UD Digi Kyokasho NP-R" panose="02020400000000000000" pitchFamily="18" charset="-128"/>
                <a:ea typeface="UD Digi Kyokasho NP-R" panose="02020400000000000000" pitchFamily="18" charset="-128"/>
                <a:cs typeface="Courier New" pitchFamily="49"/>
              </a:rPr>
              <a:t>testcase</a:t>
            </a: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p:txBody>
      </p:sp>
      <p:pic>
        <p:nvPicPr>
          <p:cNvPr id="4" name="Picture 5">
            <a:extLst>
              <a:ext uri="{FF2B5EF4-FFF2-40B4-BE49-F238E27FC236}">
                <a16:creationId xmlns:a16="http://schemas.microsoft.com/office/drawing/2014/main" id="{AA904A64-4C46-42BC-8AB9-58A736CB72BC}"/>
              </a:ext>
            </a:extLst>
          </p:cNvPr>
          <p:cNvPicPr>
            <a:picLocks noChangeAspect="1"/>
          </p:cNvPicPr>
          <p:nvPr/>
        </p:nvPicPr>
        <p:blipFill>
          <a:blip r:embed="rId3"/>
          <a:stretch>
            <a:fillRect/>
          </a:stretch>
        </p:blipFill>
        <p:spPr>
          <a:xfrm>
            <a:off x="881522" y="2320989"/>
            <a:ext cx="10472275" cy="3360612"/>
          </a:xfrm>
          <a:prstGeom prst="rect">
            <a:avLst/>
          </a:prstGeom>
          <a:noFill/>
          <a:ln cap="flat">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64F3-ED47-4492-87D7-AAF28B005EF6}"/>
              </a:ext>
            </a:extLst>
          </p:cNvPr>
          <p:cNvSpPr txBox="1">
            <a:spLocks noGrp="1"/>
          </p:cNvSpPr>
          <p:nvPr>
            <p:ph type="title"/>
          </p:nvPr>
        </p:nvSpPr>
        <p:spPr>
          <a:xfrm>
            <a:off x="838203" y="365129"/>
            <a:ext cx="10971364"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Using path parameters</a:t>
            </a:r>
          </a:p>
        </p:txBody>
      </p:sp>
      <p:sp>
        <p:nvSpPr>
          <p:cNvPr id="3" name="Content Placeholder 2">
            <a:extLst>
              <a:ext uri="{FF2B5EF4-FFF2-40B4-BE49-F238E27FC236}">
                <a16:creationId xmlns:a16="http://schemas.microsoft.com/office/drawing/2014/main" id="{7CA701BF-484E-448F-B78F-D01D9DABEC19}"/>
              </a:ext>
            </a:extLst>
          </p:cNvPr>
          <p:cNvSpPr txBox="1">
            <a:spLocks noGrp="1"/>
          </p:cNvSpPr>
          <p:nvPr>
            <p:ph idx="1"/>
          </p:nvPr>
        </p:nvSpPr>
        <p:spPr>
          <a:xfrm>
            <a:off x="838203" y="1825627"/>
            <a:ext cx="11230157" cy="4351336"/>
          </a:xfrm>
        </p:spPr>
        <p:txBody>
          <a:bodyPr/>
          <a:lstStyle/>
          <a:p>
            <a:pPr lvl="1">
              <a:buFont typeface="Courier New" pitchFamily="49"/>
              <a:buChar char="_"/>
            </a:pPr>
            <a:r>
              <a:rPr lang="nl-NL" sz="2400">
                <a:latin typeface="UD Digi Kyokasho NP-R" panose="02020400000000000000" pitchFamily="18" charset="-128"/>
                <a:ea typeface="UD Digi Kyokasho NP-R" panose="02020400000000000000" pitchFamily="18" charset="-128"/>
                <a:cs typeface="Courier New" pitchFamily="49"/>
              </a:rPr>
              <a:t>GET</a:t>
            </a:r>
            <a:r>
              <a:rPr lang="nl-NL" sz="3600">
                <a:latin typeface="UD Digi Kyokasho NP-R" panose="02020400000000000000" pitchFamily="18" charset="-128"/>
                <a:ea typeface="UD Digi Kyokasho NP-R" panose="02020400000000000000" pitchFamily="18" charset="-128"/>
                <a:cs typeface="Courier New" pitchFamily="49"/>
              </a:rPr>
              <a:t> </a:t>
            </a:r>
            <a:r>
              <a:rPr lang="nl-NL" sz="2000">
                <a:latin typeface="UD Digi Kyokasho NP-R" panose="02020400000000000000" pitchFamily="18" charset="-128"/>
                <a:ea typeface="UD Digi Kyokasho NP-R" panose="02020400000000000000" pitchFamily="18" charset="-128"/>
                <a:cs typeface="Courier New" pitchFamily="49"/>
              </a:rPr>
              <a:t>http://api.zippopotam.us/</a:t>
            </a:r>
            <a:r>
              <a:rPr lang="nl-NL" sz="2000">
                <a:solidFill>
                  <a:srgbClr val="FF0000"/>
                </a:solidFill>
                <a:latin typeface="UD Digi Kyokasho NP-R" panose="02020400000000000000" pitchFamily="18" charset="-128"/>
                <a:ea typeface="UD Digi Kyokasho NP-R" panose="02020400000000000000" pitchFamily="18" charset="-128"/>
                <a:cs typeface="Courier New" pitchFamily="49"/>
              </a:rPr>
              <a:t>us</a:t>
            </a:r>
            <a:r>
              <a:rPr lang="nl-NL" sz="2000">
                <a:solidFill>
                  <a:srgbClr val="00FF00"/>
                </a:solidFill>
                <a:latin typeface="UD Digi Kyokasho NP-R" panose="02020400000000000000" pitchFamily="18" charset="-128"/>
                <a:ea typeface="UD Digi Kyokasho NP-R" panose="02020400000000000000" pitchFamily="18" charset="-128"/>
                <a:cs typeface="Courier New" pitchFamily="49"/>
              </a:rPr>
              <a:t>/</a:t>
            </a:r>
            <a:r>
              <a:rPr lang="nl-NL" sz="2000">
                <a:solidFill>
                  <a:srgbClr val="FF0000"/>
                </a:solidFill>
                <a:latin typeface="UD Digi Kyokasho NP-R" panose="02020400000000000000" pitchFamily="18" charset="-128"/>
                <a:ea typeface="UD Digi Kyokasho NP-R" panose="02020400000000000000" pitchFamily="18" charset="-128"/>
                <a:cs typeface="Courier New" pitchFamily="49"/>
              </a:rPr>
              <a:t>90210</a:t>
            </a:r>
            <a:endParaRPr lang="nl-NL" sz="1800">
              <a:solidFill>
                <a:srgbClr val="FF0000"/>
              </a:solidFill>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600">
              <a:solidFill>
                <a:srgbClr val="00FF00"/>
              </a:solidFill>
              <a:latin typeface="UD Digi Kyokasho NP-R" panose="02020400000000000000" pitchFamily="18" charset="-128"/>
              <a:ea typeface="UD Digi Kyokasho NP-R" panose="02020400000000000000" pitchFamily="18" charset="-128"/>
              <a:cs typeface="Courier New" pitchFamily="49"/>
            </a:endParaRPr>
          </a:p>
        </p:txBody>
      </p:sp>
      <p:pic>
        <p:nvPicPr>
          <p:cNvPr id="5" name="Afbeelding 4">
            <a:extLst>
              <a:ext uri="{FF2B5EF4-FFF2-40B4-BE49-F238E27FC236}">
                <a16:creationId xmlns:a16="http://schemas.microsoft.com/office/drawing/2014/main" id="{C99A921B-38E4-402F-92B7-B4BF865B30A4}"/>
              </a:ext>
            </a:extLst>
          </p:cNvPr>
          <p:cNvPicPr>
            <a:picLocks noChangeAspect="1"/>
          </p:cNvPicPr>
          <p:nvPr/>
        </p:nvPicPr>
        <p:blipFill>
          <a:blip r:embed="rId3"/>
          <a:stretch>
            <a:fillRect/>
          </a:stretch>
        </p:blipFill>
        <p:spPr>
          <a:xfrm>
            <a:off x="1206727" y="2304914"/>
            <a:ext cx="9010699" cy="372312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CF2B-B9E7-4290-A8A3-A82E395275C0}"/>
              </a:ext>
            </a:extLst>
          </p:cNvPr>
          <p:cNvSpPr txBox="1">
            <a:spLocks noGrp="1"/>
          </p:cNvSpPr>
          <p:nvPr>
            <p:ph type="title"/>
          </p:nvPr>
        </p:nvSpPr>
        <p:spPr>
          <a:xfrm>
            <a:off x="838203" y="365129"/>
            <a:ext cx="11023119"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Using parameters in REST Assured</a:t>
            </a:r>
          </a:p>
        </p:txBody>
      </p:sp>
      <p:sp>
        <p:nvSpPr>
          <p:cNvPr id="3" name="Content Placeholder 2">
            <a:extLst>
              <a:ext uri="{FF2B5EF4-FFF2-40B4-BE49-F238E27FC236}">
                <a16:creationId xmlns:a16="http://schemas.microsoft.com/office/drawing/2014/main" id="{63C034FD-4F85-4354-9E19-4D6D75E15886}"/>
              </a:ext>
            </a:extLst>
          </p:cNvPr>
          <p:cNvSpPr txBox="1">
            <a:spLocks noGrp="1"/>
          </p:cNvSpPr>
          <p:nvPr>
            <p:ph idx="1"/>
          </p:nvPr>
        </p:nvSpPr>
        <p:spPr>
          <a:xfrm>
            <a:off x="838203" y="1825627"/>
            <a:ext cx="11230157" cy="4351336"/>
          </a:xfrm>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Create test data</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country code and zip code are input values</a:t>
            </a: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country name is an value expected in the response</a:t>
            </a:r>
            <a:endParaRPr lang="nl-NL" sz="18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24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endParaRPr lang="nl-NL" sz="2400">
              <a:latin typeface="UD Digi Kyokasho NP-R" panose="02020400000000000000" pitchFamily="18" charset="-128"/>
              <a:ea typeface="UD Digi Kyokasho NP-R" panose="02020400000000000000" pitchFamily="18" charset="-128"/>
              <a:cs typeface="Courier New" pitchFamily="49"/>
            </a:endParaRPr>
          </a:p>
          <a:p>
            <a:pPr marL="0" lvl="0" indent="0">
              <a:buNone/>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p:txBody>
      </p:sp>
      <p:pic>
        <p:nvPicPr>
          <p:cNvPr id="6" name="Afbeelding 5">
            <a:extLst>
              <a:ext uri="{FF2B5EF4-FFF2-40B4-BE49-F238E27FC236}">
                <a16:creationId xmlns:a16="http://schemas.microsoft.com/office/drawing/2014/main" id="{C5A101F9-CDE9-4732-B4CF-088A900FE42C}"/>
              </a:ext>
            </a:extLst>
          </p:cNvPr>
          <p:cNvPicPr>
            <a:picLocks noChangeAspect="1"/>
          </p:cNvPicPr>
          <p:nvPr/>
        </p:nvPicPr>
        <p:blipFill>
          <a:blip r:embed="rId3"/>
          <a:stretch>
            <a:fillRect/>
          </a:stretch>
        </p:blipFill>
        <p:spPr>
          <a:xfrm>
            <a:off x="1184968" y="3102856"/>
            <a:ext cx="7438576" cy="2758472"/>
          </a:xfrm>
          <a:prstGeom prst="rect">
            <a:avLst/>
          </a:prstGeom>
        </p:spPr>
      </p:pic>
    </p:spTree>
    <p:extLst>
      <p:ext uri="{BB962C8B-B14F-4D97-AF65-F5344CB8AC3E}">
        <p14:creationId xmlns:p14="http://schemas.microsoft.com/office/powerpoint/2010/main" val="380807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ccess Control &#10;Business Logic &#10;Data Layer &#10;Monolithic &#10;Evolution of Software Architectures &#10;Service-oriented &#10;Microservices ">
            <a:extLst>
              <a:ext uri="{FF2B5EF4-FFF2-40B4-BE49-F238E27FC236}">
                <a16:creationId xmlns:a16="http://schemas.microsoft.com/office/drawing/2014/main" id="{4CD9E04E-9B36-47F6-A528-F79CB92E1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86" y="682795"/>
            <a:ext cx="10921027" cy="5028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572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CF2B-B9E7-4290-A8A3-A82E395275C0}"/>
              </a:ext>
            </a:extLst>
          </p:cNvPr>
          <p:cNvSpPr txBox="1">
            <a:spLocks noGrp="1"/>
          </p:cNvSpPr>
          <p:nvPr>
            <p:ph type="title"/>
          </p:nvPr>
        </p:nvSpPr>
        <p:spPr>
          <a:xfrm>
            <a:off x="838203" y="365129"/>
            <a:ext cx="11023119"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Using parameters in REST Assured</a:t>
            </a:r>
          </a:p>
        </p:txBody>
      </p:sp>
      <p:sp>
        <p:nvSpPr>
          <p:cNvPr id="3" name="Content Placeholder 2">
            <a:extLst>
              <a:ext uri="{FF2B5EF4-FFF2-40B4-BE49-F238E27FC236}">
                <a16:creationId xmlns:a16="http://schemas.microsoft.com/office/drawing/2014/main" id="{63C034FD-4F85-4354-9E19-4D6D75E15886}"/>
              </a:ext>
            </a:extLst>
          </p:cNvPr>
          <p:cNvSpPr txBox="1">
            <a:spLocks noGrp="1"/>
          </p:cNvSpPr>
          <p:nvPr>
            <p:ph idx="1"/>
          </p:nvPr>
        </p:nvSpPr>
        <p:spPr>
          <a:xfrm>
            <a:off x="838203" y="1825627"/>
            <a:ext cx="11230157" cy="4351336"/>
          </a:xfrm>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Use test data for input and output parameters: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7" name="Afbeelding 6">
            <a:extLst>
              <a:ext uri="{FF2B5EF4-FFF2-40B4-BE49-F238E27FC236}">
                <a16:creationId xmlns:a16="http://schemas.microsoft.com/office/drawing/2014/main" id="{8CBA7C33-13CF-4FFA-8D1C-685112371DA4}"/>
              </a:ext>
            </a:extLst>
          </p:cNvPr>
          <p:cNvPicPr>
            <a:picLocks noChangeAspect="1"/>
          </p:cNvPicPr>
          <p:nvPr/>
        </p:nvPicPr>
        <p:blipFill>
          <a:blip r:embed="rId3"/>
          <a:stretch>
            <a:fillRect/>
          </a:stretch>
        </p:blipFill>
        <p:spPr>
          <a:xfrm>
            <a:off x="2239617" y="2359502"/>
            <a:ext cx="7951305" cy="380419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D5AC-03E0-4F51-8671-65F7902C75F0}"/>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Authentication</a:t>
            </a:r>
          </a:p>
        </p:txBody>
      </p:sp>
      <p:sp>
        <p:nvSpPr>
          <p:cNvPr id="3" name="Content Placeholder 2">
            <a:extLst>
              <a:ext uri="{FF2B5EF4-FFF2-40B4-BE49-F238E27FC236}">
                <a16:creationId xmlns:a16="http://schemas.microsoft.com/office/drawing/2014/main" id="{82D43971-C89F-4B4C-A79A-17E0D0D8315E}"/>
              </a:ext>
            </a:extLst>
          </p:cNvPr>
          <p:cNvSpPr txBox="1">
            <a:spLocks noGrp="1"/>
          </p:cNvSpPr>
          <p:nvPr>
            <p:ph idx="1"/>
          </p:nvPr>
        </p:nvSpPr>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Securing web services</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Most common authentication schemes:</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Basic authentication (username / password)</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1">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OAuth(2)</a:t>
            </a:r>
          </a:p>
          <a:p>
            <a:pPr marL="0" lvl="0" indent="0">
              <a:buNone/>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BD64-CA7F-4EC5-AAD8-4A56E61E2E3B}"/>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Basic authentication</a:t>
            </a:r>
          </a:p>
        </p:txBody>
      </p:sp>
      <p:sp>
        <p:nvSpPr>
          <p:cNvPr id="3" name="Content Placeholder 2">
            <a:extLst>
              <a:ext uri="{FF2B5EF4-FFF2-40B4-BE49-F238E27FC236}">
                <a16:creationId xmlns:a16="http://schemas.microsoft.com/office/drawing/2014/main" id="{8E78D228-6A4F-4665-AB30-A21934A04630}"/>
              </a:ext>
            </a:extLst>
          </p:cNvPr>
          <p:cNvSpPr txBox="1">
            <a:spLocks noGrp="1"/>
          </p:cNvSpPr>
          <p:nvPr>
            <p:ph idx="1"/>
          </p:nvPr>
        </p:nvSpPr>
        <p:spPr>
          <a:xfrm>
            <a:off x="563235" y="1467818"/>
            <a:ext cx="11152516" cy="4351336"/>
          </a:xfrm>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Username/password sent in header for every request</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In many APIs, Basic auth. is typically only used to retrieve an (OAuth) authentication token</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4" name="Picture 5">
            <a:extLst>
              <a:ext uri="{FF2B5EF4-FFF2-40B4-BE49-F238E27FC236}">
                <a16:creationId xmlns:a16="http://schemas.microsoft.com/office/drawing/2014/main" id="{D22274C7-A89F-407A-B0DF-62CF770227F3}"/>
              </a:ext>
            </a:extLst>
          </p:cNvPr>
          <p:cNvPicPr>
            <a:picLocks noChangeAspect="1"/>
          </p:cNvPicPr>
          <p:nvPr/>
        </p:nvPicPr>
        <p:blipFill>
          <a:blip r:embed="rId3"/>
          <a:stretch>
            <a:fillRect/>
          </a:stretch>
        </p:blipFill>
        <p:spPr>
          <a:xfrm>
            <a:off x="4436349" y="2766677"/>
            <a:ext cx="4658483" cy="3052477"/>
          </a:xfrm>
          <a:prstGeom prst="rect">
            <a:avLst/>
          </a:prstGeom>
          <a:noFill/>
          <a:ln cap="flat">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D34C-9F52-4680-B1B9-8D6E50749FB4}"/>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OAuth(2)</a:t>
            </a:r>
          </a:p>
        </p:txBody>
      </p:sp>
      <p:sp>
        <p:nvSpPr>
          <p:cNvPr id="3" name="Content Placeholder 2">
            <a:extLst>
              <a:ext uri="{FF2B5EF4-FFF2-40B4-BE49-F238E27FC236}">
                <a16:creationId xmlns:a16="http://schemas.microsoft.com/office/drawing/2014/main" id="{006E65FD-2161-47CD-A698-253C570B6BEC}"/>
              </a:ext>
            </a:extLst>
          </p:cNvPr>
          <p:cNvSpPr txBox="1">
            <a:spLocks noGrp="1"/>
          </p:cNvSpPr>
          <p:nvPr>
            <p:ph idx="1"/>
          </p:nvPr>
        </p:nvSpPr>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Request of authentication token based on username and password (Basic authentication)</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Include authentication token in header of all subsequent requests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4" name="Picture 6">
            <a:extLst>
              <a:ext uri="{FF2B5EF4-FFF2-40B4-BE49-F238E27FC236}">
                <a16:creationId xmlns:a16="http://schemas.microsoft.com/office/drawing/2014/main" id="{335439A9-3656-41FC-8F75-579EB1609DF4}"/>
              </a:ext>
            </a:extLst>
          </p:cNvPr>
          <p:cNvPicPr>
            <a:picLocks noChangeAspect="1"/>
          </p:cNvPicPr>
          <p:nvPr/>
        </p:nvPicPr>
        <p:blipFill>
          <a:blip r:embed="rId3"/>
          <a:stretch>
            <a:fillRect/>
          </a:stretch>
        </p:blipFill>
        <p:spPr>
          <a:xfrm>
            <a:off x="5644899" y="2925345"/>
            <a:ext cx="4875471" cy="2855780"/>
          </a:xfrm>
          <a:prstGeom prst="rect">
            <a:avLst/>
          </a:prstGeom>
          <a:noFill/>
          <a:ln cap="flat">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F25D-EE8F-42E0-81D4-914F2CEEA2C0}"/>
              </a:ext>
            </a:extLst>
          </p:cNvPr>
          <p:cNvSpPr txBox="1">
            <a:spLocks noGrp="1"/>
          </p:cNvSpPr>
          <p:nvPr>
            <p:ph type="title"/>
          </p:nvPr>
        </p:nvSpPr>
        <p:spPr>
          <a:xfrm>
            <a:off x="838203" y="365129"/>
            <a:ext cx="10755703"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Sharing variables between tests</a:t>
            </a:r>
          </a:p>
        </p:txBody>
      </p:sp>
      <p:sp>
        <p:nvSpPr>
          <p:cNvPr id="3" name="Content Placeholder 2">
            <a:extLst>
              <a:ext uri="{FF2B5EF4-FFF2-40B4-BE49-F238E27FC236}">
                <a16:creationId xmlns:a16="http://schemas.microsoft.com/office/drawing/2014/main" id="{FD9BB5A0-D59D-409C-96D0-A5FC1EF5B636}"/>
              </a:ext>
            </a:extLst>
          </p:cNvPr>
          <p:cNvSpPr txBox="1">
            <a:spLocks noGrp="1"/>
          </p:cNvSpPr>
          <p:nvPr>
            <p:ph idx="1"/>
          </p:nvPr>
        </p:nvSpPr>
        <p:spPr>
          <a:xfrm>
            <a:off x="838203" y="1690688"/>
            <a:ext cx="11235265" cy="4529667"/>
          </a:xfrm>
        </p:spPr>
        <p:txBody>
          <a:bodyPr/>
          <a:lstStyle/>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Example: authentication tests</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Copy / paste required for OAuth2 token</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This results in added maintenance burden</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2000">
                <a:latin typeface="UD Digi Kyokasho NP-R" panose="02020400000000000000" pitchFamily="18" charset="-128"/>
                <a:ea typeface="UD Digi Kyokasho NP-R" panose="02020400000000000000" pitchFamily="18" charset="-128"/>
                <a:cs typeface="Courier New" pitchFamily="49"/>
              </a:rPr>
              <a:t>Preferably: store and retrieve for reuse!</a:t>
            </a: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2000">
              <a:latin typeface="UD Digi Kyokasho NP-R" panose="02020400000000000000" pitchFamily="18" charset="-128"/>
              <a:ea typeface="UD Digi Kyokasho NP-R" panose="02020400000000000000" pitchFamily="18" charset="-128"/>
              <a:cs typeface="Courier New" pitchFamily="49"/>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548A8654-6026-4EDD-9530-7DF9500C501E}"/>
              </a:ext>
            </a:extLst>
          </p:cNvPr>
          <p:cNvPicPr>
            <a:picLocks noChangeAspect="1"/>
          </p:cNvPicPr>
          <p:nvPr/>
        </p:nvPicPr>
        <p:blipFill>
          <a:blip r:embed="rId3"/>
          <a:stretch>
            <a:fillRect/>
          </a:stretch>
        </p:blipFill>
        <p:spPr>
          <a:xfrm>
            <a:off x="5571347" y="1307592"/>
            <a:ext cx="4064142" cy="4934182"/>
          </a:xfrm>
          <a:prstGeom prst="rect">
            <a:avLst/>
          </a:prstGeom>
          <a:noFill/>
          <a:ln cap="flat">
            <a:noFill/>
          </a:ln>
        </p:spPr>
      </p:pic>
      <p:sp>
        <p:nvSpPr>
          <p:cNvPr id="3" name="Title 1">
            <a:extLst>
              <a:ext uri="{FF2B5EF4-FFF2-40B4-BE49-F238E27FC236}">
                <a16:creationId xmlns:a16="http://schemas.microsoft.com/office/drawing/2014/main" id="{7A6FE96E-B730-4181-B8E7-7E972F70E5E7}"/>
              </a:ext>
            </a:extLst>
          </p:cNvPr>
          <p:cNvSpPr txBox="1">
            <a:spLocks noGrp="1"/>
          </p:cNvSpPr>
          <p:nvPr>
            <p:ph type="title"/>
          </p:nvPr>
        </p:nvSpPr>
        <p:spPr>
          <a:xfrm>
            <a:off x="838203" y="365129"/>
            <a:ext cx="10807458"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Sharing variables between tests </a:t>
            </a:r>
          </a:p>
        </p:txBody>
      </p:sp>
      <p:sp>
        <p:nvSpPr>
          <p:cNvPr id="4" name="Content Placeholder 2">
            <a:extLst>
              <a:ext uri="{FF2B5EF4-FFF2-40B4-BE49-F238E27FC236}">
                <a16:creationId xmlns:a16="http://schemas.microsoft.com/office/drawing/2014/main" id="{0BFDBA01-AC4F-4200-AA68-D9D946764325}"/>
              </a:ext>
            </a:extLst>
          </p:cNvPr>
          <p:cNvSpPr txBox="1">
            <a:spLocks noGrp="1"/>
          </p:cNvSpPr>
          <p:nvPr>
            <p:ph idx="1"/>
          </p:nvPr>
        </p:nvSpPr>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REST Assured supports this</a:t>
            </a:r>
          </a:p>
          <a:p>
            <a:pPr marL="0" lvl="0" indent="0">
              <a:buNone/>
            </a:pPr>
            <a:r>
              <a:rPr lang="nl-NL" sz="1800">
                <a:latin typeface="UD Digi Kyokasho NP-R" panose="02020400000000000000" pitchFamily="18" charset="-128"/>
                <a:ea typeface="UD Digi Kyokasho NP-R" panose="02020400000000000000" pitchFamily="18" charset="-128"/>
                <a:cs typeface="Courier New" pitchFamily="49"/>
              </a:rPr>
              <a:t>  with </a:t>
            </a:r>
            <a:r>
              <a:rPr lang="nl-NL" sz="1800" b="1">
                <a:latin typeface="UD Digi Kyokasho NP-R" panose="02020400000000000000" pitchFamily="18" charset="-128"/>
                <a:ea typeface="UD Digi Kyokasho NP-R" panose="02020400000000000000" pitchFamily="18" charset="-128"/>
                <a:cs typeface="Courier New" pitchFamily="49"/>
              </a:rPr>
              <a:t>extract()</a:t>
            </a:r>
          </a:p>
          <a:p>
            <a:pPr lvl="0"/>
            <a:endParaRPr lang="nl-NL" sz="1800">
              <a:latin typeface="UD Digi Kyokasho NP-R" panose="02020400000000000000" pitchFamily="18" charset="-128"/>
              <a:ea typeface="UD Digi Kyokasho NP-R" panose="02020400000000000000" pitchFamily="18" charset="-128"/>
              <a:cs typeface="Courier New" pitchFamily="49"/>
            </a:endParaRPr>
          </a:p>
          <a:p>
            <a:pPr lvl="0"/>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sp>
        <p:nvSpPr>
          <p:cNvPr id="5" name="Right Arrow 4">
            <a:extLst>
              <a:ext uri="{FF2B5EF4-FFF2-40B4-BE49-F238E27FC236}">
                <a16:creationId xmlns:a16="http://schemas.microsoft.com/office/drawing/2014/main" id="{BC8871F9-21CD-41AE-A366-C6D159773E2F}"/>
              </a:ext>
            </a:extLst>
          </p:cNvPr>
          <p:cNvSpPr/>
          <p:nvPr/>
        </p:nvSpPr>
        <p:spPr>
          <a:xfrm rot="10799991">
            <a:off x="7592921" y="3918652"/>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6" name="Right Arrow 5">
            <a:extLst>
              <a:ext uri="{FF2B5EF4-FFF2-40B4-BE49-F238E27FC236}">
                <a16:creationId xmlns:a16="http://schemas.microsoft.com/office/drawing/2014/main" id="{219AC65A-D024-474B-A1FC-312717223401}"/>
              </a:ext>
            </a:extLst>
          </p:cNvPr>
          <p:cNvSpPr/>
          <p:nvPr/>
        </p:nvSpPr>
        <p:spPr>
          <a:xfrm rot="10799991">
            <a:off x="8835865" y="5082389"/>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7222-859E-47E5-B4C3-3205403B2DBA}"/>
              </a:ext>
            </a:extLst>
          </p:cNvPr>
          <p:cNvSpPr txBox="1">
            <a:spLocks noGrp="1"/>
          </p:cNvSpPr>
          <p:nvPr>
            <p:ph type="title"/>
          </p:nvPr>
        </p:nvSpPr>
        <p:spPr>
          <a:xfrm>
            <a:off x="838203" y="365129"/>
            <a:ext cx="10755703"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Sharing checks between tests</a:t>
            </a:r>
          </a:p>
        </p:txBody>
      </p:sp>
      <p:sp>
        <p:nvSpPr>
          <p:cNvPr id="3" name="Content Placeholder 2">
            <a:extLst>
              <a:ext uri="{FF2B5EF4-FFF2-40B4-BE49-F238E27FC236}">
                <a16:creationId xmlns:a16="http://schemas.microsoft.com/office/drawing/2014/main" id="{D6F66BEE-A3EB-45C7-987D-05193B5B4A12}"/>
              </a:ext>
            </a:extLst>
          </p:cNvPr>
          <p:cNvSpPr txBox="1">
            <a:spLocks noGrp="1"/>
          </p:cNvSpPr>
          <p:nvPr>
            <p:ph idx="1"/>
          </p:nvPr>
        </p:nvSpPr>
        <p:spPr>
          <a:xfrm>
            <a:off x="838203" y="1882842"/>
            <a:ext cx="11235265" cy="3035424"/>
          </a:xfrm>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Example: checking status code and MIME type for all responses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Another maintenance burden if specified individually for each test</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What if we could specify this once and reuse throughout our tests?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F33E-B619-4767-A7A5-F4A633751B54}"/>
              </a:ext>
            </a:extLst>
          </p:cNvPr>
          <p:cNvSpPr txBox="1">
            <a:spLocks noGrp="1"/>
          </p:cNvSpPr>
          <p:nvPr>
            <p:ph type="title"/>
          </p:nvPr>
        </p:nvSpPr>
        <p:spPr>
          <a:xfrm>
            <a:off x="718148" y="226220"/>
            <a:ext cx="10755703"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Sharing checks between tests</a:t>
            </a:r>
          </a:p>
        </p:txBody>
      </p:sp>
      <p:sp>
        <p:nvSpPr>
          <p:cNvPr id="3" name="Content Placeholder 2">
            <a:extLst>
              <a:ext uri="{FF2B5EF4-FFF2-40B4-BE49-F238E27FC236}">
                <a16:creationId xmlns:a16="http://schemas.microsoft.com/office/drawing/2014/main" id="{7332F520-C52C-4A7C-B7D2-9EA6F22282C2}"/>
              </a:ext>
            </a:extLst>
          </p:cNvPr>
          <p:cNvSpPr txBox="1">
            <a:spLocks noGrp="1"/>
          </p:cNvSpPr>
          <p:nvPr>
            <p:ph idx="1"/>
          </p:nvPr>
        </p:nvSpPr>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Solution: ResponseSpecification</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4" name="Picture 4">
            <a:extLst>
              <a:ext uri="{FF2B5EF4-FFF2-40B4-BE49-F238E27FC236}">
                <a16:creationId xmlns:a16="http://schemas.microsoft.com/office/drawing/2014/main" id="{7F328E5B-8681-4D0A-8952-08FCE9FA744D}"/>
              </a:ext>
            </a:extLst>
          </p:cNvPr>
          <p:cNvPicPr>
            <a:picLocks noChangeAspect="1"/>
          </p:cNvPicPr>
          <p:nvPr/>
        </p:nvPicPr>
        <p:blipFill>
          <a:blip r:embed="rId3"/>
          <a:stretch>
            <a:fillRect/>
          </a:stretch>
        </p:blipFill>
        <p:spPr>
          <a:xfrm>
            <a:off x="5307468" y="1799466"/>
            <a:ext cx="5311895" cy="4060755"/>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8B7E-A8A5-440D-A2EF-70F5F1A6E325}"/>
              </a:ext>
            </a:extLst>
          </p:cNvPr>
          <p:cNvSpPr txBox="1">
            <a:spLocks noGrp="1"/>
          </p:cNvSpPr>
          <p:nvPr>
            <p:ph type="title"/>
          </p:nvPr>
        </p:nvSpPr>
        <p:spPr>
          <a:xfrm>
            <a:off x="838203" y="365129"/>
            <a:ext cx="10755703" cy="1325559"/>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Reusing request properties</a:t>
            </a:r>
          </a:p>
        </p:txBody>
      </p:sp>
      <p:sp>
        <p:nvSpPr>
          <p:cNvPr id="3" name="Content Placeholder 2">
            <a:extLst>
              <a:ext uri="{FF2B5EF4-FFF2-40B4-BE49-F238E27FC236}">
                <a16:creationId xmlns:a16="http://schemas.microsoft.com/office/drawing/2014/main" id="{41BC9555-BF25-4C34-BB19-D98813CAFE0D}"/>
              </a:ext>
            </a:extLst>
          </p:cNvPr>
          <p:cNvSpPr txBox="1">
            <a:spLocks noGrp="1"/>
          </p:cNvSpPr>
          <p:nvPr>
            <p:ph idx="1"/>
          </p:nvPr>
        </p:nvSpPr>
        <p:spPr>
          <a:xfrm>
            <a:off x="838203" y="1825627"/>
            <a:ext cx="11021564" cy="4351336"/>
          </a:xfrm>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The same can be done for request properties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Example: set the base URI for the tests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6" name="Afbeelding 5">
            <a:extLst>
              <a:ext uri="{FF2B5EF4-FFF2-40B4-BE49-F238E27FC236}">
                <a16:creationId xmlns:a16="http://schemas.microsoft.com/office/drawing/2014/main" id="{BB5564F9-2AF7-40CB-92F5-B7275C431FBC}"/>
              </a:ext>
            </a:extLst>
          </p:cNvPr>
          <p:cNvPicPr>
            <a:picLocks noChangeAspect="1"/>
          </p:cNvPicPr>
          <p:nvPr/>
        </p:nvPicPr>
        <p:blipFill>
          <a:blip r:embed="rId3"/>
          <a:stretch>
            <a:fillRect/>
          </a:stretch>
        </p:blipFill>
        <p:spPr>
          <a:xfrm>
            <a:off x="598094" y="3187605"/>
            <a:ext cx="6623479" cy="2989358"/>
          </a:xfrm>
          <a:prstGeom prst="rect">
            <a:avLst/>
          </a:prstGeom>
        </p:spPr>
      </p:pic>
      <p:pic>
        <p:nvPicPr>
          <p:cNvPr id="7" name="Afbeelding 6">
            <a:extLst>
              <a:ext uri="{FF2B5EF4-FFF2-40B4-BE49-F238E27FC236}">
                <a16:creationId xmlns:a16="http://schemas.microsoft.com/office/drawing/2014/main" id="{E20F65E8-DC05-4B60-BE47-9BE79D4FEE08}"/>
              </a:ext>
            </a:extLst>
          </p:cNvPr>
          <p:cNvPicPr>
            <a:picLocks noChangeAspect="1"/>
          </p:cNvPicPr>
          <p:nvPr/>
        </p:nvPicPr>
        <p:blipFill>
          <a:blip r:embed="rId4"/>
          <a:stretch>
            <a:fillRect/>
          </a:stretch>
        </p:blipFill>
        <p:spPr>
          <a:xfrm>
            <a:off x="7574551" y="3187605"/>
            <a:ext cx="3932238" cy="298935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AE75-0EAB-4230-BB7E-A831861DAAB2}"/>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XML support</a:t>
            </a:r>
          </a:p>
        </p:txBody>
      </p:sp>
      <p:sp>
        <p:nvSpPr>
          <p:cNvPr id="3" name="Content Placeholder 2">
            <a:extLst>
              <a:ext uri="{FF2B5EF4-FFF2-40B4-BE49-F238E27FC236}">
                <a16:creationId xmlns:a16="http://schemas.microsoft.com/office/drawing/2014/main" id="{8E91EF82-4F5C-43F5-B22D-6BD5384B29BA}"/>
              </a:ext>
            </a:extLst>
          </p:cNvPr>
          <p:cNvSpPr txBox="1">
            <a:spLocks noGrp="1"/>
          </p:cNvSpPr>
          <p:nvPr>
            <p:ph idx="1"/>
          </p:nvPr>
        </p:nvSpPr>
        <p:spPr/>
        <p:txBody>
          <a:bodyPr>
            <a:normAutofit/>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So far, we’ve only used REST Assured on APIs that return JSON</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It works just as well with XML-based APIs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Identification of response elements uses XmlPath instead of JsonPath</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No need for additional configuration</a:t>
            </a:r>
          </a:p>
          <a:p>
            <a:pPr lvl="1">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REST Assured uses response content type header value to determine how to process a response body</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spTree>
    <p:extLst>
      <p:ext uri="{BB962C8B-B14F-4D97-AF65-F5344CB8AC3E}">
        <p14:creationId xmlns:p14="http://schemas.microsoft.com/office/powerpoint/2010/main" val="2215729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7250855-D2B9-4E40-BA18-F81256AA6EC2}"/>
              </a:ext>
            </a:extLst>
          </p:cNvPr>
          <p:cNvSpPr>
            <a:spLocks noGrp="1"/>
          </p:cNvSpPr>
          <p:nvPr>
            <p:ph type="body" sz="quarter" idx="10"/>
          </p:nvPr>
        </p:nvSpPr>
        <p:spPr>
          <a:xfrm>
            <a:off x="0" y="0"/>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Client – Server Architecture</a:t>
            </a:r>
          </a:p>
        </p:txBody>
      </p:sp>
      <p:pic>
        <p:nvPicPr>
          <p:cNvPr id="3" name="Content Placeholder 2">
            <a:extLst>
              <a:ext uri="{FF2B5EF4-FFF2-40B4-BE49-F238E27FC236}">
                <a16:creationId xmlns:a16="http://schemas.microsoft.com/office/drawing/2014/main" id="{D0D4EA6A-3EB1-4BF6-9933-6864A74945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05109" y="1439333"/>
            <a:ext cx="6786018" cy="4529667"/>
          </a:xfrm>
          <a:prstGeom prst="rect">
            <a:avLst/>
          </a:prstGeom>
          <a:solidFill>
            <a:srgbClr val="FFFFFF"/>
          </a:solidFill>
        </p:spPr>
      </p:pic>
    </p:spTree>
    <p:extLst>
      <p:ext uri="{BB962C8B-B14F-4D97-AF65-F5344CB8AC3E}">
        <p14:creationId xmlns:p14="http://schemas.microsoft.com/office/powerpoint/2010/main" val="2322118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1871-FB5D-4207-9716-601638FECED5}"/>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XmlPath – examples</a:t>
            </a:r>
          </a:p>
        </p:txBody>
      </p:sp>
      <p:pic>
        <p:nvPicPr>
          <p:cNvPr id="3" name="Picture 5">
            <a:extLst>
              <a:ext uri="{FF2B5EF4-FFF2-40B4-BE49-F238E27FC236}">
                <a16:creationId xmlns:a16="http://schemas.microsoft.com/office/drawing/2014/main" id="{B2CAC147-3EC0-41D2-890A-CBE580F60284}"/>
              </a:ext>
            </a:extLst>
          </p:cNvPr>
          <p:cNvPicPr>
            <a:picLocks noChangeAspect="1"/>
          </p:cNvPicPr>
          <p:nvPr/>
        </p:nvPicPr>
        <p:blipFill>
          <a:blip r:embed="rId2"/>
          <a:stretch>
            <a:fillRect/>
          </a:stretch>
        </p:blipFill>
        <p:spPr>
          <a:xfrm>
            <a:off x="838203" y="2419346"/>
            <a:ext cx="4415290" cy="2965490"/>
          </a:xfrm>
          <a:prstGeom prst="rect">
            <a:avLst/>
          </a:prstGeom>
          <a:noFill/>
          <a:ln cap="flat">
            <a:noFill/>
          </a:ln>
        </p:spPr>
      </p:pic>
      <p:sp>
        <p:nvSpPr>
          <p:cNvPr id="4" name="Right Arrow 7">
            <a:extLst>
              <a:ext uri="{FF2B5EF4-FFF2-40B4-BE49-F238E27FC236}">
                <a16:creationId xmlns:a16="http://schemas.microsoft.com/office/drawing/2014/main" id="{82B1EC25-F15E-4A66-9AEE-0ECE96638400}"/>
              </a:ext>
            </a:extLst>
          </p:cNvPr>
          <p:cNvSpPr/>
          <p:nvPr/>
        </p:nvSpPr>
        <p:spPr>
          <a:xfrm rot="10799991">
            <a:off x="4265712" y="3010881"/>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5" name="TextBox 8">
            <a:extLst>
              <a:ext uri="{FF2B5EF4-FFF2-40B4-BE49-F238E27FC236}">
                <a16:creationId xmlns:a16="http://schemas.microsoft.com/office/drawing/2014/main" id="{5D052D5B-C4F7-49C0-956A-3C5EC8ACA5E4}"/>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a:uFillTx/>
                <a:latin typeface="UD Digi Kyokasho NP-R" panose="02020400000000000000" pitchFamily="18" charset="-128"/>
                <a:ea typeface="UD Digi Kyokasho NP-R" panose="02020400000000000000" pitchFamily="18" charset="-128"/>
                <a:cs typeface="Courier New" pitchFamily="49"/>
              </a:rPr>
              <a:t>Check country for the first car in the list</a:t>
            </a:r>
          </a:p>
        </p:txBody>
      </p:sp>
      <p:pic>
        <p:nvPicPr>
          <p:cNvPr id="6" name="Picture 2">
            <a:extLst>
              <a:ext uri="{FF2B5EF4-FFF2-40B4-BE49-F238E27FC236}">
                <a16:creationId xmlns:a16="http://schemas.microsoft.com/office/drawing/2014/main" id="{AA55BA7E-CC9E-4F97-BBFD-45610D09B11D}"/>
              </a:ext>
            </a:extLst>
          </p:cNvPr>
          <p:cNvPicPr>
            <a:picLocks noChangeAspect="1"/>
          </p:cNvPicPr>
          <p:nvPr/>
        </p:nvPicPr>
        <p:blipFill>
          <a:blip r:embed="rId3"/>
          <a:stretch>
            <a:fillRect/>
          </a:stretch>
        </p:blipFill>
        <p:spPr>
          <a:xfrm>
            <a:off x="5642515" y="2628278"/>
            <a:ext cx="6076946" cy="2085975"/>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F191-DF0F-4DEA-8633-170E23D366FA}"/>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XmlPath – examples</a:t>
            </a:r>
          </a:p>
        </p:txBody>
      </p:sp>
      <p:pic>
        <p:nvPicPr>
          <p:cNvPr id="3" name="Picture 5">
            <a:extLst>
              <a:ext uri="{FF2B5EF4-FFF2-40B4-BE49-F238E27FC236}">
                <a16:creationId xmlns:a16="http://schemas.microsoft.com/office/drawing/2014/main" id="{57CC95B1-D569-4179-A5D5-655BF418464C}"/>
              </a:ext>
            </a:extLst>
          </p:cNvPr>
          <p:cNvPicPr>
            <a:picLocks noChangeAspect="1"/>
          </p:cNvPicPr>
          <p:nvPr/>
        </p:nvPicPr>
        <p:blipFill>
          <a:blip r:embed="rId2"/>
          <a:stretch>
            <a:fillRect/>
          </a:stretch>
        </p:blipFill>
        <p:spPr>
          <a:xfrm>
            <a:off x="838203" y="2419346"/>
            <a:ext cx="4415290" cy="2965490"/>
          </a:xfrm>
          <a:prstGeom prst="rect">
            <a:avLst/>
          </a:prstGeom>
          <a:noFill/>
          <a:ln cap="flat">
            <a:noFill/>
          </a:ln>
        </p:spPr>
      </p:pic>
      <p:sp>
        <p:nvSpPr>
          <p:cNvPr id="4" name="Right Arrow 7">
            <a:extLst>
              <a:ext uri="{FF2B5EF4-FFF2-40B4-BE49-F238E27FC236}">
                <a16:creationId xmlns:a16="http://schemas.microsoft.com/office/drawing/2014/main" id="{F3C0686A-3547-4F1D-B216-5066C034110B}"/>
              </a:ext>
            </a:extLst>
          </p:cNvPr>
          <p:cNvSpPr/>
          <p:nvPr/>
        </p:nvSpPr>
        <p:spPr>
          <a:xfrm rot="10799991">
            <a:off x="3489331" y="4788393"/>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5" name="TextBox 8">
            <a:extLst>
              <a:ext uri="{FF2B5EF4-FFF2-40B4-BE49-F238E27FC236}">
                <a16:creationId xmlns:a16="http://schemas.microsoft.com/office/drawing/2014/main" id="{ED6F6DE7-8E32-4266-A36C-6477F42094D2}"/>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a:uFillTx/>
                <a:latin typeface="UD Digi Kyokasho NP-R" panose="02020400000000000000" pitchFamily="18" charset="-128"/>
                <a:ea typeface="UD Digi Kyokasho NP-R" panose="02020400000000000000" pitchFamily="18" charset="-128"/>
                <a:cs typeface="Courier New" pitchFamily="49"/>
              </a:rPr>
              <a:t>Check year for the last car in the list</a:t>
            </a:r>
          </a:p>
        </p:txBody>
      </p:sp>
      <p:pic>
        <p:nvPicPr>
          <p:cNvPr id="6" name="Picture 3">
            <a:extLst>
              <a:ext uri="{FF2B5EF4-FFF2-40B4-BE49-F238E27FC236}">
                <a16:creationId xmlns:a16="http://schemas.microsoft.com/office/drawing/2014/main" id="{FB90F2D1-3175-40A3-B37E-12466AFC1A68}"/>
              </a:ext>
            </a:extLst>
          </p:cNvPr>
          <p:cNvPicPr>
            <a:picLocks noChangeAspect="1"/>
          </p:cNvPicPr>
          <p:nvPr/>
        </p:nvPicPr>
        <p:blipFill>
          <a:blip r:embed="rId3"/>
          <a:stretch>
            <a:fillRect/>
          </a:stretch>
        </p:blipFill>
        <p:spPr>
          <a:xfrm>
            <a:off x="5860389" y="2858158"/>
            <a:ext cx="5819771" cy="2095503"/>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A106-4D64-4E85-AE6B-C35AC3F3B7F2}"/>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XmlPath – examples</a:t>
            </a:r>
          </a:p>
        </p:txBody>
      </p:sp>
      <p:pic>
        <p:nvPicPr>
          <p:cNvPr id="3" name="Picture 5">
            <a:extLst>
              <a:ext uri="{FF2B5EF4-FFF2-40B4-BE49-F238E27FC236}">
                <a16:creationId xmlns:a16="http://schemas.microsoft.com/office/drawing/2014/main" id="{B9945DD2-F731-4F10-85C8-E8742D5F4BC5}"/>
              </a:ext>
            </a:extLst>
          </p:cNvPr>
          <p:cNvPicPr>
            <a:picLocks noChangeAspect="1"/>
          </p:cNvPicPr>
          <p:nvPr/>
        </p:nvPicPr>
        <p:blipFill>
          <a:blip r:embed="rId2"/>
          <a:stretch>
            <a:fillRect/>
          </a:stretch>
        </p:blipFill>
        <p:spPr>
          <a:xfrm>
            <a:off x="838203" y="2419346"/>
            <a:ext cx="4415290" cy="2965490"/>
          </a:xfrm>
          <a:prstGeom prst="rect">
            <a:avLst/>
          </a:prstGeom>
          <a:noFill/>
          <a:ln cap="flat">
            <a:noFill/>
          </a:ln>
        </p:spPr>
      </p:pic>
      <p:sp>
        <p:nvSpPr>
          <p:cNvPr id="4" name="Right Arrow 7">
            <a:extLst>
              <a:ext uri="{FF2B5EF4-FFF2-40B4-BE49-F238E27FC236}">
                <a16:creationId xmlns:a16="http://schemas.microsoft.com/office/drawing/2014/main" id="{29CC9D5C-E6E2-4154-AFED-BC6B95A09A3C}"/>
              </a:ext>
            </a:extLst>
          </p:cNvPr>
          <p:cNvSpPr/>
          <p:nvPr/>
        </p:nvSpPr>
        <p:spPr>
          <a:xfrm>
            <a:off x="2529212" y="3606923"/>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5" name="TextBox 8">
            <a:extLst>
              <a:ext uri="{FF2B5EF4-FFF2-40B4-BE49-F238E27FC236}">
                <a16:creationId xmlns:a16="http://schemas.microsoft.com/office/drawing/2014/main" id="{13222C93-514A-4E1D-BEC2-E00B05E43F0D}"/>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a:uFillTx/>
                <a:latin typeface="UD Digi Kyokasho NP-R" panose="02020400000000000000" pitchFamily="18" charset="-128"/>
                <a:ea typeface="UD Digi Kyokasho NP-R" panose="02020400000000000000" pitchFamily="18" charset="-128"/>
                <a:cs typeface="Courier New" pitchFamily="49"/>
              </a:rPr>
              <a:t>Check model for the second car in the list</a:t>
            </a:r>
          </a:p>
        </p:txBody>
      </p:sp>
      <p:pic>
        <p:nvPicPr>
          <p:cNvPr id="6" name="Picture 4">
            <a:extLst>
              <a:ext uri="{FF2B5EF4-FFF2-40B4-BE49-F238E27FC236}">
                <a16:creationId xmlns:a16="http://schemas.microsoft.com/office/drawing/2014/main" id="{5F9688BB-1364-4AE2-914F-2E94F52B6D97}"/>
              </a:ext>
            </a:extLst>
          </p:cNvPr>
          <p:cNvPicPr>
            <a:picLocks noChangeAspect="1"/>
          </p:cNvPicPr>
          <p:nvPr/>
        </p:nvPicPr>
        <p:blipFill>
          <a:blip r:embed="rId3"/>
          <a:stretch>
            <a:fillRect/>
          </a:stretch>
        </p:blipFill>
        <p:spPr>
          <a:xfrm>
            <a:off x="5765136" y="2849581"/>
            <a:ext cx="5915025" cy="210502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4032-9213-4D1B-8568-44A99F332195}"/>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XmlPath – examples</a:t>
            </a:r>
          </a:p>
        </p:txBody>
      </p:sp>
      <p:pic>
        <p:nvPicPr>
          <p:cNvPr id="3" name="Picture 5">
            <a:extLst>
              <a:ext uri="{FF2B5EF4-FFF2-40B4-BE49-F238E27FC236}">
                <a16:creationId xmlns:a16="http://schemas.microsoft.com/office/drawing/2014/main" id="{386E0869-8A81-4B7E-88C2-D38D0CAB3628}"/>
              </a:ext>
            </a:extLst>
          </p:cNvPr>
          <p:cNvPicPr>
            <a:picLocks noChangeAspect="1"/>
          </p:cNvPicPr>
          <p:nvPr/>
        </p:nvPicPr>
        <p:blipFill>
          <a:blip r:embed="rId2"/>
          <a:stretch>
            <a:fillRect/>
          </a:stretch>
        </p:blipFill>
        <p:spPr>
          <a:xfrm>
            <a:off x="96332" y="2616253"/>
            <a:ext cx="4415290" cy="2965490"/>
          </a:xfrm>
          <a:prstGeom prst="rect">
            <a:avLst/>
          </a:prstGeom>
          <a:noFill/>
          <a:ln cap="flat">
            <a:noFill/>
          </a:ln>
        </p:spPr>
      </p:pic>
      <p:sp>
        <p:nvSpPr>
          <p:cNvPr id="4" name="TextBox 6">
            <a:extLst>
              <a:ext uri="{FF2B5EF4-FFF2-40B4-BE49-F238E27FC236}">
                <a16:creationId xmlns:a16="http://schemas.microsoft.com/office/drawing/2014/main" id="{30F5CC2B-2056-4529-8E51-4733C121AC9F}"/>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a:uFillTx/>
                <a:latin typeface="UD Digi Kyokasho NP-R" panose="02020400000000000000" pitchFamily="18" charset="-128"/>
                <a:ea typeface="UD Digi Kyokasho NP-R" panose="02020400000000000000" pitchFamily="18" charset="-128"/>
                <a:cs typeface="Courier New" pitchFamily="49"/>
              </a:rPr>
              <a:t>Check there’s only one car from Japan in the list</a:t>
            </a:r>
          </a:p>
        </p:txBody>
      </p:sp>
      <p:pic>
        <p:nvPicPr>
          <p:cNvPr id="5" name="Picture 3">
            <a:extLst>
              <a:ext uri="{FF2B5EF4-FFF2-40B4-BE49-F238E27FC236}">
                <a16:creationId xmlns:a16="http://schemas.microsoft.com/office/drawing/2014/main" id="{0CD5E512-AB04-4EA9-B70B-59A80A8ECB18}"/>
              </a:ext>
            </a:extLst>
          </p:cNvPr>
          <p:cNvPicPr>
            <a:picLocks noChangeAspect="1"/>
          </p:cNvPicPr>
          <p:nvPr/>
        </p:nvPicPr>
        <p:blipFill>
          <a:blip r:embed="rId3"/>
          <a:stretch>
            <a:fillRect/>
          </a:stretch>
        </p:blipFill>
        <p:spPr>
          <a:xfrm>
            <a:off x="4511613" y="3170791"/>
            <a:ext cx="7680383" cy="2028431"/>
          </a:xfrm>
          <a:prstGeom prst="rect">
            <a:avLst/>
          </a:prstGeom>
          <a:noFill/>
          <a:ln cap="flat">
            <a:noFill/>
          </a:ln>
        </p:spPr>
      </p:pic>
      <p:sp>
        <p:nvSpPr>
          <p:cNvPr id="6" name="Right Arrow 7">
            <a:extLst>
              <a:ext uri="{FF2B5EF4-FFF2-40B4-BE49-F238E27FC236}">
                <a16:creationId xmlns:a16="http://schemas.microsoft.com/office/drawing/2014/main" id="{55D77B81-F60C-4CDE-9E68-9C19F25545D1}"/>
              </a:ext>
            </a:extLst>
          </p:cNvPr>
          <p:cNvSpPr/>
          <p:nvPr/>
        </p:nvSpPr>
        <p:spPr>
          <a:xfrm rot="10799991">
            <a:off x="3961564" y="4581354"/>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8115-D6DD-4046-A3B3-76AAC5FD3D16}"/>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XmlPath – examples</a:t>
            </a:r>
          </a:p>
        </p:txBody>
      </p:sp>
      <p:pic>
        <p:nvPicPr>
          <p:cNvPr id="3" name="Picture 5">
            <a:extLst>
              <a:ext uri="{FF2B5EF4-FFF2-40B4-BE49-F238E27FC236}">
                <a16:creationId xmlns:a16="http://schemas.microsoft.com/office/drawing/2014/main" id="{65A3ACB8-45B1-48FE-B81E-1841343E9D40}"/>
              </a:ext>
            </a:extLst>
          </p:cNvPr>
          <p:cNvPicPr>
            <a:picLocks noChangeAspect="1"/>
          </p:cNvPicPr>
          <p:nvPr/>
        </p:nvPicPr>
        <p:blipFill>
          <a:blip r:embed="rId2"/>
          <a:stretch>
            <a:fillRect/>
          </a:stretch>
        </p:blipFill>
        <p:spPr>
          <a:xfrm>
            <a:off x="96332" y="2616253"/>
            <a:ext cx="4415290" cy="2965490"/>
          </a:xfrm>
          <a:prstGeom prst="rect">
            <a:avLst/>
          </a:prstGeom>
          <a:noFill/>
          <a:ln cap="flat">
            <a:noFill/>
          </a:ln>
        </p:spPr>
      </p:pic>
      <p:sp>
        <p:nvSpPr>
          <p:cNvPr id="4" name="TextBox 6">
            <a:extLst>
              <a:ext uri="{FF2B5EF4-FFF2-40B4-BE49-F238E27FC236}">
                <a16:creationId xmlns:a16="http://schemas.microsoft.com/office/drawing/2014/main" id="{51B91F94-981F-4AA1-B30A-76FBA583BB8A}"/>
              </a:ext>
            </a:extLst>
          </p:cNvPr>
          <p:cNvSpPr txBox="1"/>
          <p:nvPr/>
        </p:nvSpPr>
        <p:spPr>
          <a:xfrm>
            <a:off x="758046" y="5651833"/>
            <a:ext cx="10922123"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nl-NL" b="0" i="0" u="none" strike="noStrike" kern="1200" cap="none" spc="0" baseline="0">
                <a:uFillTx/>
                <a:latin typeface="UD Digi Kyokasho NP-R" panose="02020400000000000000" pitchFamily="18" charset="-128"/>
                <a:ea typeface="UD Digi Kyokasho NP-R" panose="02020400000000000000" pitchFamily="18" charset="-128"/>
                <a:cs typeface="Courier New" pitchFamily="49"/>
              </a:rPr>
              <a:t>Check there are two cars in the list whose make starts with ‘A’</a:t>
            </a:r>
          </a:p>
        </p:txBody>
      </p:sp>
      <p:sp>
        <p:nvSpPr>
          <p:cNvPr id="5" name="Right Arrow 7">
            <a:extLst>
              <a:ext uri="{FF2B5EF4-FFF2-40B4-BE49-F238E27FC236}">
                <a16:creationId xmlns:a16="http://schemas.microsoft.com/office/drawing/2014/main" id="{35A0F0FB-101E-4C51-8468-C6618E25234A}"/>
              </a:ext>
            </a:extLst>
          </p:cNvPr>
          <p:cNvSpPr/>
          <p:nvPr/>
        </p:nvSpPr>
        <p:spPr>
          <a:xfrm rot="10799991">
            <a:off x="3029909" y="3804983"/>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sp>
        <p:nvSpPr>
          <p:cNvPr id="6" name="Right Arrow 8">
            <a:extLst>
              <a:ext uri="{FF2B5EF4-FFF2-40B4-BE49-F238E27FC236}">
                <a16:creationId xmlns:a16="http://schemas.microsoft.com/office/drawing/2014/main" id="{A19B9C7D-C62B-4AC6-8A04-AAE55056D63E}"/>
              </a:ext>
            </a:extLst>
          </p:cNvPr>
          <p:cNvSpPr/>
          <p:nvPr/>
        </p:nvSpPr>
        <p:spPr>
          <a:xfrm rot="10799991">
            <a:off x="2837254" y="3005267"/>
            <a:ext cx="1226503" cy="165259"/>
          </a:xfrm>
          <a:custGeom>
            <a:avLst>
              <a:gd name="f0" fmla="val 201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00FF00"/>
          </a:solidFill>
          <a:ln w="12701" cap="flat">
            <a:solidFill>
              <a:srgbClr val="00FF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NL" sz="1800" b="0" i="0" u="none" strike="noStrike" kern="1200" cap="none" spc="0" baseline="0">
              <a:solidFill>
                <a:srgbClr val="FFFFFF"/>
              </a:solidFill>
              <a:uFillTx/>
              <a:latin typeface="Calibri"/>
            </a:endParaRPr>
          </a:p>
        </p:txBody>
      </p:sp>
      <p:pic>
        <p:nvPicPr>
          <p:cNvPr id="7" name="Picture 2">
            <a:extLst>
              <a:ext uri="{FF2B5EF4-FFF2-40B4-BE49-F238E27FC236}">
                <a16:creationId xmlns:a16="http://schemas.microsoft.com/office/drawing/2014/main" id="{A4CAA461-D20F-4C1E-91E4-1E712A2BDD3D}"/>
              </a:ext>
            </a:extLst>
          </p:cNvPr>
          <p:cNvPicPr>
            <a:picLocks noChangeAspect="1"/>
          </p:cNvPicPr>
          <p:nvPr/>
        </p:nvPicPr>
        <p:blipFill>
          <a:blip r:embed="rId3"/>
          <a:stretch>
            <a:fillRect/>
          </a:stretch>
        </p:blipFill>
        <p:spPr>
          <a:xfrm>
            <a:off x="4736436" y="3060780"/>
            <a:ext cx="6943725" cy="2076446"/>
          </a:xfrm>
          <a:prstGeom prst="rect">
            <a:avLst/>
          </a:prstGeom>
          <a:noFill/>
          <a:ln cap="flat">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8611-28F4-4AB8-85C1-A8929B703A11}"/>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(De-)serialization of POJOs</a:t>
            </a:r>
          </a:p>
        </p:txBody>
      </p:sp>
      <p:sp>
        <p:nvSpPr>
          <p:cNvPr id="3" name="Content Placeholder 2">
            <a:extLst>
              <a:ext uri="{FF2B5EF4-FFF2-40B4-BE49-F238E27FC236}">
                <a16:creationId xmlns:a16="http://schemas.microsoft.com/office/drawing/2014/main" id="{07E4A852-6104-45E5-A676-5FE22EF09FC6}"/>
              </a:ext>
            </a:extLst>
          </p:cNvPr>
          <p:cNvSpPr txBox="1">
            <a:spLocks noGrp="1"/>
          </p:cNvSpPr>
          <p:nvPr>
            <p:ph idx="1"/>
          </p:nvPr>
        </p:nvSpPr>
        <p:spPr/>
        <p:txBody>
          <a:bodyPr/>
          <a:lstStyle/>
          <a:p>
            <a:pPr lvl="0">
              <a:buFont typeface="Courier New" pitchFamily="49"/>
              <a:buChar char="_"/>
            </a:pPr>
            <a:r>
              <a:rPr lang="nl-NL" sz="1800">
                <a:latin typeface="UD Digi Kyokasho NP-R" panose="020B0400000000000000" pitchFamily="18" charset="-128"/>
                <a:ea typeface="UD Digi Kyokasho NP-R" panose="020B0400000000000000" pitchFamily="18" charset="-128"/>
                <a:cs typeface="Courier New" pitchFamily="49"/>
              </a:rPr>
              <a:t>REST Assured is able to convert POJO instances directly to XML or JSON (and back)</a:t>
            </a:r>
          </a:p>
          <a:p>
            <a:pPr lvl="0">
              <a:buFont typeface="Courier New" pitchFamily="49"/>
              <a:buChar char="_"/>
            </a:pPr>
            <a:endParaRPr lang="nl-NL" sz="1800">
              <a:latin typeface="UD Digi Kyokasho NP-R" panose="020B0400000000000000" pitchFamily="18" charset="-128"/>
              <a:ea typeface="UD Digi Kyokasho NP-R" panose="020B0400000000000000" pitchFamily="18" charset="-128"/>
              <a:cs typeface="Courier New" pitchFamily="49"/>
            </a:endParaRPr>
          </a:p>
          <a:p>
            <a:pPr lvl="0">
              <a:buFont typeface="Courier New" pitchFamily="49"/>
              <a:buChar char="_"/>
            </a:pPr>
            <a:r>
              <a:rPr lang="nl-NL" sz="1800">
                <a:latin typeface="UD Digi Kyokasho NP-R" panose="020B0400000000000000" pitchFamily="18" charset="-128"/>
                <a:ea typeface="UD Digi Kyokasho NP-R" panose="020B0400000000000000" pitchFamily="18" charset="-128"/>
                <a:cs typeface="Courier New" pitchFamily="49"/>
              </a:rPr>
              <a:t>Useful when dealing with test data objects</a:t>
            </a:r>
          </a:p>
          <a:p>
            <a:pPr lvl="0">
              <a:buFont typeface="Courier New" pitchFamily="49"/>
              <a:buChar char="_"/>
            </a:pPr>
            <a:endParaRPr lang="nl-NL" sz="1800">
              <a:latin typeface="UD Digi Kyokasho NP-R" panose="020B0400000000000000" pitchFamily="18" charset="-128"/>
              <a:ea typeface="UD Digi Kyokasho NP-R" panose="020B0400000000000000" pitchFamily="18" charset="-128"/>
              <a:cs typeface="Courier New" pitchFamily="49"/>
            </a:endParaRPr>
          </a:p>
          <a:p>
            <a:pPr lvl="0">
              <a:buFont typeface="Courier New" pitchFamily="49"/>
              <a:buChar char="_"/>
            </a:pPr>
            <a:r>
              <a:rPr lang="nl-NL" sz="1800">
                <a:latin typeface="UD Digi Kyokasho NP-R" panose="020B0400000000000000" pitchFamily="18" charset="-128"/>
                <a:ea typeface="UD Digi Kyokasho NP-R" panose="020B0400000000000000" pitchFamily="18" charset="-128"/>
                <a:cs typeface="Courier New" pitchFamily="49"/>
              </a:rPr>
              <a:t>Requires additional libraries on the classpath</a:t>
            </a:r>
          </a:p>
          <a:p>
            <a:pPr lvl="1">
              <a:buFont typeface="Courier New" pitchFamily="49"/>
              <a:buChar char="_"/>
            </a:pPr>
            <a:r>
              <a:rPr lang="nl-NL" sz="1800">
                <a:latin typeface="UD Digi Kyokasho NP-R" panose="020B0400000000000000" pitchFamily="18" charset="-128"/>
                <a:ea typeface="UD Digi Kyokasho NP-R" panose="020B0400000000000000" pitchFamily="18" charset="-128"/>
                <a:cs typeface="Courier New" pitchFamily="49"/>
              </a:rPr>
              <a:t>Jackson or Gson for JSON</a:t>
            </a:r>
          </a:p>
          <a:p>
            <a:pPr lvl="1">
              <a:buFont typeface="Courier New" pitchFamily="49"/>
              <a:buChar char="_"/>
            </a:pPr>
            <a:r>
              <a:rPr lang="nl-NL" sz="1800">
                <a:latin typeface="UD Digi Kyokasho NP-R" panose="020B0400000000000000" pitchFamily="18" charset="-128"/>
                <a:ea typeface="UD Digi Kyokasho NP-R" panose="020B0400000000000000" pitchFamily="18" charset="-128"/>
                <a:cs typeface="Courier New" pitchFamily="49"/>
              </a:rPr>
              <a:t>JAXB for XML</a:t>
            </a:r>
          </a:p>
          <a:p>
            <a:pPr lvl="0">
              <a:buFont typeface="Courier New" pitchFamily="49"/>
              <a:buChar char="_"/>
            </a:pPr>
            <a:endParaRPr lang="nl-NL" sz="1800">
              <a:latin typeface="UD Digi Kyokasho NP-R" panose="020B0400000000000000" pitchFamily="18" charset="-128"/>
              <a:ea typeface="UD Digi Kyokasho NP-R" panose="020B0400000000000000" pitchFamily="18" charset="-128"/>
              <a:cs typeface="Courier New" pitchFamily="49"/>
            </a:endParaRPr>
          </a:p>
          <a:p>
            <a:pPr lvl="0">
              <a:buFont typeface="Courier New" pitchFamily="49"/>
              <a:buChar char="_"/>
            </a:pPr>
            <a:endParaRPr lang="nl-NL" sz="1800">
              <a:latin typeface="UD Digi Kyokasho NP-R" panose="020B0400000000000000" pitchFamily="18" charset="-128"/>
              <a:ea typeface="UD Digi Kyokasho NP-R" panose="020B0400000000000000" pitchFamily="18" charset="-128"/>
              <a:cs typeface="Courier New" pitchFamily="49"/>
            </a:endParaRPr>
          </a:p>
          <a:p>
            <a:pPr lvl="0">
              <a:buFont typeface="Courier New" pitchFamily="49"/>
              <a:buChar char="_"/>
            </a:pPr>
            <a:endParaRPr lang="nl-NL" sz="1800">
              <a:latin typeface="UD Digi Kyokasho NP-R" panose="020B0400000000000000" pitchFamily="18" charset="-128"/>
              <a:ea typeface="UD Digi Kyokasho NP-R" panose="020B0400000000000000" pitchFamily="18" charset="-128"/>
              <a:cs typeface="Courier New" pitchFamily="49"/>
            </a:endParaRPr>
          </a:p>
        </p:txBody>
      </p:sp>
      <p:pic>
        <p:nvPicPr>
          <p:cNvPr id="5" name="Afbeelding 4">
            <a:extLst>
              <a:ext uri="{FF2B5EF4-FFF2-40B4-BE49-F238E27FC236}">
                <a16:creationId xmlns:a16="http://schemas.microsoft.com/office/drawing/2014/main" id="{99693472-BF1D-4087-B96F-8F109BA7C37A}"/>
              </a:ext>
            </a:extLst>
          </p:cNvPr>
          <p:cNvPicPr>
            <a:picLocks noChangeAspect="1"/>
          </p:cNvPicPr>
          <p:nvPr/>
        </p:nvPicPr>
        <p:blipFill>
          <a:blip r:embed="rId2"/>
          <a:stretch>
            <a:fillRect/>
          </a:stretch>
        </p:blipFill>
        <p:spPr>
          <a:xfrm>
            <a:off x="6205398" y="4187407"/>
            <a:ext cx="5210175" cy="14573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5FE6-0550-43A2-9B4C-13A78AA17AFB}"/>
              </a:ext>
            </a:extLst>
          </p:cNvPr>
          <p:cNvSpPr txBox="1">
            <a:spLocks noGrp="1"/>
          </p:cNvSpPr>
          <p:nvPr>
            <p:ph type="title"/>
          </p:nvPr>
        </p:nvSpPr>
        <p:spPr>
          <a:xfrm>
            <a:off x="480486" y="253430"/>
            <a:ext cx="11235265" cy="402336"/>
          </a:xfrm>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Example: Serialization</a:t>
            </a:r>
          </a:p>
        </p:txBody>
      </p:sp>
      <p:sp>
        <p:nvSpPr>
          <p:cNvPr id="3" name="Content Placeholder 2">
            <a:extLst>
              <a:ext uri="{FF2B5EF4-FFF2-40B4-BE49-F238E27FC236}">
                <a16:creationId xmlns:a16="http://schemas.microsoft.com/office/drawing/2014/main" id="{4443C4EF-5EB3-44EE-9D4D-2A83A2C28728}"/>
              </a:ext>
            </a:extLst>
          </p:cNvPr>
          <p:cNvSpPr txBox="1">
            <a:spLocks noGrp="1"/>
          </p:cNvSpPr>
          <p:nvPr>
            <p:ph idx="1"/>
          </p:nvPr>
        </p:nvSpPr>
        <p:spPr>
          <a:xfrm>
            <a:off x="480486" y="1490704"/>
            <a:ext cx="11235265" cy="4529667"/>
          </a:xfrm>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POJO representing an address</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4" name="Picture 4">
            <a:extLst>
              <a:ext uri="{FF2B5EF4-FFF2-40B4-BE49-F238E27FC236}">
                <a16:creationId xmlns:a16="http://schemas.microsoft.com/office/drawing/2014/main" id="{297DF92A-1817-47F1-BFDD-D3FE78E0368F}"/>
              </a:ext>
            </a:extLst>
          </p:cNvPr>
          <p:cNvPicPr>
            <a:picLocks noChangeAspect="1"/>
          </p:cNvPicPr>
          <p:nvPr/>
        </p:nvPicPr>
        <p:blipFill>
          <a:blip r:embed="rId2"/>
          <a:stretch>
            <a:fillRect/>
          </a:stretch>
        </p:blipFill>
        <p:spPr>
          <a:xfrm>
            <a:off x="2343152" y="2081973"/>
            <a:ext cx="7505696" cy="371474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5156-DD4C-4A0F-B83E-8AA26921E326}"/>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Example: Serialization</a:t>
            </a:r>
          </a:p>
        </p:txBody>
      </p:sp>
      <p:sp>
        <p:nvSpPr>
          <p:cNvPr id="3" name="Content Placeholder 2">
            <a:extLst>
              <a:ext uri="{FF2B5EF4-FFF2-40B4-BE49-F238E27FC236}">
                <a16:creationId xmlns:a16="http://schemas.microsoft.com/office/drawing/2014/main" id="{55DBAAAF-2768-41B6-9BCE-C3CCBA994908}"/>
              </a:ext>
            </a:extLst>
          </p:cNvPr>
          <p:cNvSpPr txBox="1">
            <a:spLocks noGrp="1"/>
          </p:cNvSpPr>
          <p:nvPr>
            <p:ph idx="1"/>
          </p:nvPr>
        </p:nvSpPr>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Instantiating it in a test and sending it as a request body for a POST method:</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4" name="Picture 4">
            <a:extLst>
              <a:ext uri="{FF2B5EF4-FFF2-40B4-BE49-F238E27FC236}">
                <a16:creationId xmlns:a16="http://schemas.microsoft.com/office/drawing/2014/main" id="{AE866CC6-78F1-406E-9693-E76A974B64AB}"/>
              </a:ext>
            </a:extLst>
          </p:cNvPr>
          <p:cNvPicPr>
            <a:picLocks noChangeAspect="1"/>
          </p:cNvPicPr>
          <p:nvPr/>
        </p:nvPicPr>
        <p:blipFill>
          <a:blip r:embed="rId2"/>
          <a:stretch>
            <a:fillRect/>
          </a:stretch>
        </p:blipFill>
        <p:spPr>
          <a:xfrm>
            <a:off x="4216672" y="5419733"/>
            <a:ext cx="6991346" cy="504821"/>
          </a:xfrm>
          <a:prstGeom prst="rect">
            <a:avLst/>
          </a:prstGeom>
          <a:noFill/>
          <a:ln cap="flat">
            <a:noFill/>
          </a:ln>
        </p:spPr>
      </p:pic>
      <p:pic>
        <p:nvPicPr>
          <p:cNvPr id="5" name="Picture 5">
            <a:extLst>
              <a:ext uri="{FF2B5EF4-FFF2-40B4-BE49-F238E27FC236}">
                <a16:creationId xmlns:a16="http://schemas.microsoft.com/office/drawing/2014/main" id="{0F3095AF-E033-4418-9152-CC69B3CF68DF}"/>
              </a:ext>
            </a:extLst>
          </p:cNvPr>
          <p:cNvPicPr>
            <a:picLocks noChangeAspect="1"/>
          </p:cNvPicPr>
          <p:nvPr/>
        </p:nvPicPr>
        <p:blipFill>
          <a:blip r:embed="rId3"/>
          <a:stretch>
            <a:fillRect/>
          </a:stretch>
        </p:blipFill>
        <p:spPr>
          <a:xfrm>
            <a:off x="732185" y="2319867"/>
            <a:ext cx="9420221" cy="2724153"/>
          </a:xfrm>
          <a:prstGeom prst="rect">
            <a:avLst/>
          </a:prstGeom>
          <a:noFill/>
          <a:ln cap="flat">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E199-D381-4902-BF17-321E866ED285}"/>
              </a:ext>
            </a:extLst>
          </p:cNvPr>
          <p:cNvSpPr txBox="1">
            <a:spLocks noGrp="1"/>
          </p:cNvSpPr>
          <p:nvPr>
            <p:ph type="title"/>
          </p:nvPr>
        </p:nvSpPr>
        <p:spPr/>
        <p:txBody>
          <a:bodyPr/>
          <a:lstStyle/>
          <a:p>
            <a:pPr lvl="0"/>
            <a:r>
              <a:rPr lang="nl-NL" sz="3200" b="1">
                <a:latin typeface="UD Digi Kyokasho NK-B" panose="02020700000000000000" pitchFamily="18" charset="-128"/>
                <a:ea typeface="UD Digi Kyokasho NK-B" panose="02020700000000000000" pitchFamily="18" charset="-128"/>
                <a:cs typeface="Courier New" pitchFamily="49"/>
              </a:rPr>
              <a:t>Example: Deserialization</a:t>
            </a:r>
          </a:p>
        </p:txBody>
      </p:sp>
      <p:sp>
        <p:nvSpPr>
          <p:cNvPr id="3" name="Content Placeholder 2">
            <a:extLst>
              <a:ext uri="{FF2B5EF4-FFF2-40B4-BE49-F238E27FC236}">
                <a16:creationId xmlns:a16="http://schemas.microsoft.com/office/drawing/2014/main" id="{A1D12823-DB19-48E0-9390-C5009B594EF1}"/>
              </a:ext>
            </a:extLst>
          </p:cNvPr>
          <p:cNvSpPr txBox="1">
            <a:spLocks noGrp="1"/>
          </p:cNvSpPr>
          <p:nvPr>
            <p:ph idx="1"/>
          </p:nvPr>
        </p:nvSpPr>
        <p:spPr/>
        <p:txBody>
          <a:bodyPr/>
          <a:lstStyle/>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We can also convert a JSON (or XML) body back to an instance of a POJO</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r>
              <a:rPr lang="nl-NL" sz="1800">
                <a:latin typeface="UD Digi Kyokasho NP-R" panose="02020400000000000000" pitchFamily="18" charset="-128"/>
                <a:ea typeface="UD Digi Kyokasho NP-R" panose="02020400000000000000" pitchFamily="18" charset="-128"/>
                <a:cs typeface="Courier New" pitchFamily="49"/>
              </a:rPr>
              <a:t>After that, we can do some verifications on it:</a:t>
            </a: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a:p>
            <a:pPr lvl="0">
              <a:buFont typeface="Courier New" pitchFamily="49"/>
              <a:buChar char="_"/>
            </a:pPr>
            <a:endParaRPr lang="nl-NL" sz="1800">
              <a:latin typeface="UD Digi Kyokasho NP-R" panose="02020400000000000000" pitchFamily="18" charset="-128"/>
              <a:ea typeface="UD Digi Kyokasho NP-R" panose="02020400000000000000" pitchFamily="18" charset="-128"/>
              <a:cs typeface="Courier New" pitchFamily="49"/>
            </a:endParaRPr>
          </a:p>
        </p:txBody>
      </p:sp>
      <p:pic>
        <p:nvPicPr>
          <p:cNvPr id="4" name="Picture 5">
            <a:extLst>
              <a:ext uri="{FF2B5EF4-FFF2-40B4-BE49-F238E27FC236}">
                <a16:creationId xmlns:a16="http://schemas.microsoft.com/office/drawing/2014/main" id="{993F70A4-E612-4CD9-95B0-41CF712B6E0B}"/>
              </a:ext>
            </a:extLst>
          </p:cNvPr>
          <p:cNvPicPr>
            <a:picLocks noChangeAspect="1"/>
          </p:cNvPicPr>
          <p:nvPr/>
        </p:nvPicPr>
        <p:blipFill>
          <a:blip r:embed="rId2"/>
          <a:stretch>
            <a:fillRect/>
          </a:stretch>
        </p:blipFill>
        <p:spPr>
          <a:xfrm>
            <a:off x="2943227" y="3073643"/>
            <a:ext cx="6305546" cy="2495553"/>
          </a:xfrm>
          <a:prstGeom prst="rect">
            <a:avLst/>
          </a:prstGeom>
          <a:noFill/>
          <a:ln cap="flat">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BCD-04B7-4459-9302-ABD4382D43F6}"/>
              </a:ext>
            </a:extLst>
          </p:cNvPr>
          <p:cNvSpPr>
            <a:spLocks noGrp="1"/>
          </p:cNvSpPr>
          <p:nvPr>
            <p:ph type="title"/>
          </p:nvPr>
        </p:nvSpPr>
        <p:spPr>
          <a:xfrm>
            <a:off x="1004467" y="784023"/>
            <a:ext cx="1656539" cy="4055106"/>
          </a:xfrm>
        </p:spPr>
        <p:txBody>
          <a:bodyPr vert="vert270"/>
          <a:lstStyle/>
          <a:p>
            <a:r>
              <a:rPr lang="en-US" sz="6000" b="1">
                <a:latin typeface="UD Digi Kyokasho NK-B" panose="02020700000000000000" pitchFamily="18" charset="-128"/>
                <a:ea typeface="UD Digi Kyokasho NK-B" panose="02020700000000000000" pitchFamily="18" charset="-128"/>
                <a:cs typeface="Courier New" panose="02070309020205020404" pitchFamily="49" charset="0"/>
              </a:rPr>
              <a:t>Practice</a:t>
            </a:r>
          </a:p>
        </p:txBody>
      </p:sp>
      <p:sp>
        <p:nvSpPr>
          <p:cNvPr id="3" name="Content Placeholder 2">
            <a:extLst>
              <a:ext uri="{FF2B5EF4-FFF2-40B4-BE49-F238E27FC236}">
                <a16:creationId xmlns:a16="http://schemas.microsoft.com/office/drawing/2014/main" id="{A12A5E8E-E45D-485B-819B-70B1A2A3BA2D}"/>
              </a:ext>
            </a:extLst>
          </p:cNvPr>
          <p:cNvSpPr>
            <a:spLocks noGrp="1"/>
          </p:cNvSpPr>
          <p:nvPr>
            <p:ph idx="1"/>
          </p:nvPr>
        </p:nvSpPr>
        <p:spPr>
          <a:xfrm>
            <a:off x="3349375" y="784023"/>
            <a:ext cx="7408760" cy="5077608"/>
          </a:xfrm>
        </p:spPr>
        <p:txBody>
          <a:bodyPr/>
          <a:lstStyle/>
          <a:p>
            <a:pPr marL="0" indent="0">
              <a:lnSpc>
                <a:spcPct val="100000"/>
              </a:lnSpc>
              <a:buNone/>
            </a:pPr>
            <a:r>
              <a:rPr lang="en-US" sz="1600" b="1">
                <a:latin typeface="UD Digi Kyokasho NP-R" panose="02020400000000000000" pitchFamily="18" charset="-128"/>
                <a:ea typeface="UD Digi Kyokasho NP-R" panose="02020400000000000000" pitchFamily="18" charset="-128"/>
                <a:hlinkClick r:id="rId2"/>
              </a:rPr>
              <a:t>https://petstore.swagger.io/v2/pet/12345</a:t>
            </a:r>
            <a:endParaRPr lang="en-US" sz="1600" b="1">
              <a:latin typeface="UD Digi Kyokasho NP-R" panose="02020400000000000000" pitchFamily="18" charset="-128"/>
              <a:ea typeface="UD Digi Kyokasho NP-R" panose="02020400000000000000" pitchFamily="18" charset="-128"/>
            </a:endParaRPr>
          </a:p>
          <a:p>
            <a:pPr marL="0" indent="0">
              <a:lnSpc>
                <a:spcPct val="100000"/>
              </a:lnSpc>
              <a:buNone/>
            </a:pPr>
            <a:endParaRPr lang="en-US" sz="2400">
              <a:latin typeface="UD Digi Kyokasho NP-R" panose="02020400000000000000" pitchFamily="18" charset="-128"/>
              <a:ea typeface="UD Digi Kyokasho NP-R" panose="02020400000000000000" pitchFamily="18" charset="-128"/>
              <a:cs typeface="Aldhabi" panose="01000000000000000000" pitchFamily="2" charset="-78"/>
            </a:endParaRPr>
          </a:p>
          <a:p>
            <a:pPr marL="0" indent="0">
              <a:lnSpc>
                <a:spcPct val="100000"/>
              </a:lnSpc>
              <a:buNone/>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Validate the below from API response:</a:t>
            </a:r>
          </a:p>
          <a:p>
            <a:pPr>
              <a:lnSpc>
                <a:spcPct val="100000"/>
              </a:lnSpc>
            </a:pPr>
            <a:endParaRPr lang="en-US" sz="2400">
              <a:latin typeface="UD Digi Kyokasho NP-R" panose="02020400000000000000" pitchFamily="18" charset="-128"/>
              <a:ea typeface="UD Digi Kyokasho NP-R" panose="02020400000000000000" pitchFamily="18" charset="-128"/>
              <a:cs typeface="Aldhabi" panose="01000000000000000000" pitchFamily="2" charset="-78"/>
            </a:endParaRP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the status code is equal to ‘200’</a:t>
            </a: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the content type is ‘application/json’</a:t>
            </a: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if the pet is a ‘dog’</a:t>
            </a: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its name </a:t>
            </a:r>
            <a:r>
              <a:rPr lang="en-US" sz="2400" err="1">
                <a:latin typeface="UD Digi Kyokasho NP-R" panose="02020400000000000000" pitchFamily="18" charset="-128"/>
                <a:ea typeface="UD Digi Kyokasho NP-R" panose="02020400000000000000" pitchFamily="18" charset="-128"/>
                <a:cs typeface="Aldhabi" panose="01000000000000000000" pitchFamily="2" charset="-78"/>
              </a:rPr>
              <a:t>is‘snoopie</a:t>
            </a:r>
            <a:r>
              <a:rPr lang="en-US" sz="2400">
                <a:latin typeface="UD Digi Kyokasho NP-R" panose="02020400000000000000" pitchFamily="18" charset="-128"/>
                <a:ea typeface="UD Digi Kyokasho NP-R" panose="02020400000000000000" pitchFamily="18" charset="-128"/>
                <a:cs typeface="Aldhabi" panose="01000000000000000000" pitchFamily="2" charset="-78"/>
              </a:rPr>
              <a:t>’</a:t>
            </a: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its current status is ‘pending’</a:t>
            </a:r>
          </a:p>
        </p:txBody>
      </p:sp>
      <p:sp>
        <p:nvSpPr>
          <p:cNvPr id="4" name="Rectangle 3">
            <a:extLst>
              <a:ext uri="{FF2B5EF4-FFF2-40B4-BE49-F238E27FC236}">
                <a16:creationId xmlns:a16="http://schemas.microsoft.com/office/drawing/2014/main" id="{7B7132DE-7567-4894-A196-DFF0AD002D25}"/>
              </a:ext>
            </a:extLst>
          </p:cNvPr>
          <p:cNvSpPr/>
          <p:nvPr/>
        </p:nvSpPr>
        <p:spPr>
          <a:xfrm>
            <a:off x="5977217" y="3244334"/>
            <a:ext cx="237566" cy="369332"/>
          </a:xfrm>
          <a:prstGeom prst="rect">
            <a:avLst/>
          </a:prstGeom>
        </p:spPr>
        <p:txBody>
          <a:bodyPr wrap="none">
            <a:spAutoFit/>
          </a:bodyPr>
          <a:lstStyle/>
          <a:p>
            <a:r>
              <a:rPr lang="en-US"/>
              <a:t> </a:t>
            </a:r>
          </a:p>
        </p:txBody>
      </p:sp>
    </p:spTree>
    <p:extLst>
      <p:ext uri="{BB962C8B-B14F-4D97-AF65-F5344CB8AC3E}">
        <p14:creationId xmlns:p14="http://schemas.microsoft.com/office/powerpoint/2010/main" val="2770963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7250855-D2B9-4E40-BA18-F81256AA6EC2}"/>
              </a:ext>
            </a:extLst>
          </p:cNvPr>
          <p:cNvSpPr>
            <a:spLocks noGrp="1"/>
          </p:cNvSpPr>
          <p:nvPr>
            <p:ph type="body" sz="quarter" idx="10"/>
          </p:nvPr>
        </p:nvSpPr>
        <p:spPr>
          <a:xfrm>
            <a:off x="0" y="0"/>
            <a:ext cx="12192000" cy="932688"/>
          </a:xfrm>
        </p:spPr>
        <p:txBody>
          <a:bodyPr>
            <a:normAutofit/>
          </a:bodyPr>
          <a:lstStyle/>
          <a:p>
            <a:r>
              <a:rPr lang="en-US" sz="3200">
                <a:latin typeface="UD Digi Kyokasho NK-B" panose="02020700000000000000" pitchFamily="18" charset="-128"/>
                <a:ea typeface="UD Digi Kyokasho NK-B" panose="02020700000000000000" pitchFamily="18" charset="-128"/>
              </a:rPr>
              <a:t>Client – Server Architecture</a:t>
            </a:r>
          </a:p>
        </p:txBody>
      </p:sp>
      <p:pic>
        <p:nvPicPr>
          <p:cNvPr id="6" name="Picture 2" descr="Communication Protocol between Client and Server">
            <a:extLst>
              <a:ext uri="{FF2B5EF4-FFF2-40B4-BE49-F238E27FC236}">
                <a16:creationId xmlns:a16="http://schemas.microsoft.com/office/drawing/2014/main" id="{C331F7EF-92C1-4735-9B2A-182E1B0C4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798" y="1075738"/>
            <a:ext cx="7930403" cy="528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92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BCD-04B7-4459-9302-ABD4382D43F6}"/>
              </a:ext>
            </a:extLst>
          </p:cNvPr>
          <p:cNvSpPr>
            <a:spLocks noGrp="1"/>
          </p:cNvSpPr>
          <p:nvPr>
            <p:ph type="title"/>
          </p:nvPr>
        </p:nvSpPr>
        <p:spPr>
          <a:xfrm>
            <a:off x="1240773" y="989505"/>
            <a:ext cx="1255847" cy="3739793"/>
          </a:xfrm>
        </p:spPr>
        <p:txBody>
          <a:bodyPr vert="vert270" wrap="none">
            <a:noAutofit/>
          </a:bodyPr>
          <a:lstStyle/>
          <a:p>
            <a:r>
              <a:rPr lang="en-US" sz="6000" b="1">
                <a:latin typeface="UD Digi Kyokasho NK-B" panose="02020700000000000000" pitchFamily="18" charset="-128"/>
                <a:ea typeface="UD Digi Kyokasho NK-B" panose="02020700000000000000" pitchFamily="18" charset="-128"/>
                <a:cs typeface="Courier New" panose="02070309020205020404" pitchFamily="49" charset="0"/>
              </a:rPr>
              <a:t>Practice</a:t>
            </a:r>
          </a:p>
        </p:txBody>
      </p:sp>
      <p:sp>
        <p:nvSpPr>
          <p:cNvPr id="3" name="Content Placeholder 2">
            <a:extLst>
              <a:ext uri="{FF2B5EF4-FFF2-40B4-BE49-F238E27FC236}">
                <a16:creationId xmlns:a16="http://schemas.microsoft.com/office/drawing/2014/main" id="{A12A5E8E-E45D-485B-819B-70B1A2A3BA2D}"/>
              </a:ext>
            </a:extLst>
          </p:cNvPr>
          <p:cNvSpPr>
            <a:spLocks noGrp="1"/>
          </p:cNvSpPr>
          <p:nvPr>
            <p:ph idx="1"/>
          </p:nvPr>
        </p:nvSpPr>
        <p:spPr>
          <a:xfrm>
            <a:off x="3581163" y="989505"/>
            <a:ext cx="8018361" cy="4529667"/>
          </a:xfrm>
        </p:spPr>
        <p:txBody>
          <a:bodyPr/>
          <a:lstStyle/>
          <a:p>
            <a:pPr marL="0" indent="0">
              <a:lnSpc>
                <a:spcPct val="100000"/>
              </a:lnSpc>
              <a:buNone/>
            </a:pPr>
            <a:r>
              <a:rPr lang="en-US" sz="1600" b="1">
                <a:latin typeface="UD Digi Kyokasho NP-R" panose="02020400000000000000" pitchFamily="18" charset="-128"/>
                <a:ea typeface="UD Digi Kyokasho NP-R" panose="02020400000000000000" pitchFamily="18" charset="-128"/>
                <a:hlinkClick r:id="rId2"/>
              </a:rPr>
              <a:t>https://jsonplaceholder.typicode.com/users</a:t>
            </a:r>
            <a:endParaRPr lang="en-US" sz="1600" b="1">
              <a:latin typeface="UD Digi Kyokasho NP-R" panose="02020400000000000000" pitchFamily="18" charset="-128"/>
              <a:ea typeface="UD Digi Kyokasho NP-R" panose="02020400000000000000" pitchFamily="18" charset="-128"/>
            </a:endParaRPr>
          </a:p>
          <a:p>
            <a:pPr marL="0" indent="0">
              <a:lnSpc>
                <a:spcPct val="100000"/>
              </a:lnSpc>
              <a:buNone/>
            </a:pPr>
            <a:endParaRPr lang="en-US" sz="2400">
              <a:latin typeface="UD Digi Kyokasho NP-R" panose="02020400000000000000" pitchFamily="18" charset="-128"/>
              <a:ea typeface="UD Digi Kyokasho NP-R" panose="02020400000000000000" pitchFamily="18" charset="-128"/>
              <a:cs typeface="Aldhabi" panose="01000000000000000000" pitchFamily="2" charset="-78"/>
            </a:endParaRPr>
          </a:p>
          <a:p>
            <a:pPr marL="0" indent="0">
              <a:lnSpc>
                <a:spcPct val="100000"/>
              </a:lnSpc>
              <a:buNone/>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Validate the below from API response:</a:t>
            </a:r>
          </a:p>
          <a:p>
            <a:pPr>
              <a:lnSpc>
                <a:spcPct val="100000"/>
              </a:lnSpc>
            </a:pPr>
            <a:endParaRPr lang="en-US" sz="2400">
              <a:latin typeface="UD Digi Kyokasho NP-R" panose="02020400000000000000" pitchFamily="18" charset="-128"/>
              <a:ea typeface="UD Digi Kyokasho NP-R" panose="02020400000000000000" pitchFamily="18" charset="-128"/>
              <a:cs typeface="Aldhabi" panose="01000000000000000000" pitchFamily="2" charset="-78"/>
            </a:endParaRP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the status code is equal to ‘200’</a:t>
            </a: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there more than‘3’users in the list</a:t>
            </a:r>
          </a:p>
          <a:p>
            <a:pPr>
              <a:lnSpc>
                <a:spcPct val="100000"/>
              </a:lnSpc>
            </a:pPr>
            <a:r>
              <a:rPr lang="en-US" sz="2400">
                <a:latin typeface="UD Digi Kyokasho NP-R" panose="02020400000000000000" pitchFamily="18" charset="-128"/>
                <a:ea typeface="UD Digi Kyokasho NP-R" panose="02020400000000000000" pitchFamily="18" charset="-128"/>
                <a:cs typeface="Aldhabi" panose="01000000000000000000" pitchFamily="2" charset="-78"/>
              </a:rPr>
              <a:t>That one of the users has a name of “Ervin Howell”</a:t>
            </a:r>
          </a:p>
        </p:txBody>
      </p:sp>
    </p:spTree>
    <p:extLst>
      <p:ext uri="{BB962C8B-B14F-4D97-AF65-F5344CB8AC3E}">
        <p14:creationId xmlns:p14="http://schemas.microsoft.com/office/powerpoint/2010/main" val="3852322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98649F-1C4D-41DC-BE52-650AB48EE99C}"/>
              </a:ext>
            </a:extLst>
          </p:cNvPr>
          <p:cNvSpPr txBox="1"/>
          <p:nvPr/>
        </p:nvSpPr>
        <p:spPr>
          <a:xfrm>
            <a:off x="3639879" y="2860159"/>
            <a:ext cx="4912241" cy="973126"/>
          </a:xfrm>
          <a:prstGeom prst="rect">
            <a:avLst/>
          </a:prstGeom>
        </p:spPr>
        <p:txBody>
          <a:bodyPr vert="horz" lIns="68580" tIns="34290" rIns="68580" bIns="34290" rtlCol="0">
            <a:normAutofit fontScale="92500"/>
          </a:bodyPr>
          <a:lstStyle/>
          <a:p>
            <a:pPr defTabSz="1219170">
              <a:lnSpc>
                <a:spcPct val="85000"/>
              </a:lnSpc>
              <a:spcAft>
                <a:spcPts val="400"/>
              </a:spcAft>
            </a:pPr>
            <a:r>
              <a:rPr lang="en-US" sz="6600" kern="1200">
                <a:solidFill>
                  <a:schemeClr val="bg1"/>
                </a:solidFill>
                <a:latin typeface="UD Digi Kyokasho NK-B" panose="02020700000000000000" pitchFamily="18" charset="-128"/>
                <a:ea typeface="UD Digi Kyokasho NK-B" panose="02020700000000000000" pitchFamily="18" charset="-128"/>
                <a:cs typeface="Arial Black"/>
              </a:rPr>
              <a:t>Questions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3225-B324-463C-9F3C-5CBB41A301FD}"/>
              </a:ext>
            </a:extLst>
          </p:cNvPr>
          <p:cNvSpPr>
            <a:spLocks noGrp="1"/>
          </p:cNvSpPr>
          <p:nvPr>
            <p:ph type="title"/>
          </p:nvPr>
        </p:nvSpPr>
        <p:spPr/>
        <p:txBody>
          <a:bodyPr/>
          <a:lstStyle/>
          <a:p>
            <a:r>
              <a:rPr lang="en-US" b="1"/>
              <a:t>Home task - 1</a:t>
            </a:r>
          </a:p>
        </p:txBody>
      </p:sp>
      <p:sp>
        <p:nvSpPr>
          <p:cNvPr id="3" name="Content Placeholder 2">
            <a:extLst>
              <a:ext uri="{FF2B5EF4-FFF2-40B4-BE49-F238E27FC236}">
                <a16:creationId xmlns:a16="http://schemas.microsoft.com/office/drawing/2014/main" id="{04FBDC3F-DE83-4180-A85E-96ADFDFD34FB}"/>
              </a:ext>
            </a:extLst>
          </p:cNvPr>
          <p:cNvSpPr>
            <a:spLocks noGrp="1"/>
          </p:cNvSpPr>
          <p:nvPr>
            <p:ph idx="1"/>
          </p:nvPr>
        </p:nvSpPr>
        <p:spPr>
          <a:xfrm>
            <a:off x="478367" y="1164166"/>
            <a:ext cx="11235265" cy="4945086"/>
          </a:xfrm>
        </p:spPr>
        <p:txBody>
          <a:bodyPr/>
          <a:lstStyle/>
          <a:p>
            <a:pPr marL="0" indent="0">
              <a:lnSpc>
                <a:spcPct val="100000"/>
              </a:lnSpc>
              <a:buNone/>
            </a:pPr>
            <a:r>
              <a:rPr lang="en-US" sz="1800" b="1">
                <a:latin typeface="+mj-lt"/>
                <a:cs typeface="Aldhabi" panose="01000000000000000000" pitchFamily="2" charset="-78"/>
              </a:rPr>
              <a:t>Use the below end-point and try to find event names which are in English(EN) language. Verify the list of names returned with expected list of values</a:t>
            </a:r>
          </a:p>
          <a:p>
            <a:pPr marL="0" indent="0">
              <a:lnSpc>
                <a:spcPct val="100000"/>
              </a:lnSpc>
              <a:buNone/>
            </a:pPr>
            <a:r>
              <a:rPr lang="en-US" sz="1600">
                <a:latin typeface="+mj-lt"/>
                <a:cs typeface="Aldhabi" panose="01000000000000000000" pitchFamily="2" charset="-78"/>
                <a:hlinkClick r:id="rId2"/>
              </a:rPr>
              <a:t>https://events.epam.com/api/v2/events</a:t>
            </a:r>
            <a:endParaRPr lang="en-US" sz="1600">
              <a:latin typeface="+mj-lt"/>
              <a:cs typeface="Aldhabi" panose="01000000000000000000" pitchFamily="2" charset="-78"/>
            </a:endParaRPr>
          </a:p>
          <a:p>
            <a:pPr marL="0" indent="0">
              <a:lnSpc>
                <a:spcPct val="100000"/>
              </a:lnSpc>
              <a:buNone/>
            </a:pPr>
            <a:endParaRPr lang="en-US" sz="1600">
              <a:latin typeface="+mj-lt"/>
              <a:cs typeface="Aldhabi" panose="01000000000000000000" pitchFamily="2" charset="-78"/>
            </a:endParaRPr>
          </a:p>
          <a:p>
            <a:pPr marL="0" indent="0">
              <a:lnSpc>
                <a:spcPct val="100000"/>
              </a:lnSpc>
              <a:buNone/>
            </a:pPr>
            <a:r>
              <a:rPr lang="en-US" sz="1600" u="sng">
                <a:latin typeface="+mj-lt"/>
                <a:cs typeface="Aldhabi" panose="01000000000000000000" pitchFamily="2" charset="-78"/>
              </a:rPr>
              <a:t>Hint: </a:t>
            </a:r>
          </a:p>
          <a:p>
            <a:pPr>
              <a:lnSpc>
                <a:spcPct val="100000"/>
              </a:lnSpc>
              <a:buFontTx/>
              <a:buChar char="-"/>
            </a:pPr>
            <a:r>
              <a:rPr lang="en-US" sz="1600">
                <a:latin typeface="+mj-lt"/>
                <a:cs typeface="Aldhabi" panose="01000000000000000000" pitchFamily="2" charset="-78"/>
              </a:rPr>
              <a:t>Use </a:t>
            </a:r>
            <a:r>
              <a:rPr lang="en-US" sz="1600">
                <a:latin typeface="+mj-lt"/>
                <a:cs typeface="Aldhabi" panose="01000000000000000000" pitchFamily="2" charset="-78"/>
                <a:hlinkClick r:id="rId3"/>
              </a:rPr>
              <a:t>http://jsonviewer.stack.hu/</a:t>
            </a:r>
            <a:r>
              <a:rPr lang="en-US" sz="1600">
                <a:latin typeface="+mj-lt"/>
                <a:cs typeface="Aldhabi" panose="01000000000000000000" pitchFamily="2" charset="-78"/>
              </a:rPr>
              <a:t> to remove/format the JSON response</a:t>
            </a:r>
          </a:p>
          <a:p>
            <a:pPr>
              <a:lnSpc>
                <a:spcPct val="100000"/>
              </a:lnSpc>
              <a:buFontTx/>
              <a:buChar char="-"/>
            </a:pPr>
            <a:r>
              <a:rPr lang="en-US" sz="1600">
                <a:latin typeface="+mj-lt"/>
                <a:cs typeface="Aldhabi" panose="01000000000000000000" pitchFamily="2" charset="-78"/>
              </a:rPr>
              <a:t>Use </a:t>
            </a:r>
            <a:r>
              <a:rPr lang="en-US" sz="1600">
                <a:latin typeface="+mj-lt"/>
                <a:cs typeface="Aldhabi" panose="01000000000000000000" pitchFamily="2" charset="-78"/>
                <a:hlinkClick r:id="rId4"/>
              </a:rPr>
              <a:t>https://groovy-playground.appspot.com/</a:t>
            </a:r>
            <a:r>
              <a:rPr lang="en-US" sz="1600">
                <a:latin typeface="+mj-lt"/>
                <a:cs typeface="Aldhabi" panose="01000000000000000000" pitchFamily="2" charset="-78"/>
              </a:rPr>
              <a:t> to verify the </a:t>
            </a:r>
            <a:r>
              <a:rPr lang="en-US" sz="1600" err="1">
                <a:latin typeface="+mj-lt"/>
                <a:cs typeface="Aldhabi" panose="01000000000000000000" pitchFamily="2" charset="-78"/>
              </a:rPr>
              <a:t>Gpath</a:t>
            </a:r>
            <a:r>
              <a:rPr lang="en-US" sz="1600">
                <a:latin typeface="+mj-lt"/>
                <a:cs typeface="Aldhabi" panose="01000000000000000000" pitchFamily="2" charset="-78"/>
              </a:rPr>
              <a:t> expression you write</a:t>
            </a:r>
          </a:p>
          <a:p>
            <a:pPr marL="0" indent="0">
              <a:lnSpc>
                <a:spcPct val="100000"/>
              </a:lnSpc>
              <a:buNone/>
            </a:pPr>
            <a:endParaRPr lang="en-US" sz="1600">
              <a:latin typeface="+mj-lt"/>
              <a:cs typeface="Aldhabi" panose="01000000000000000000" pitchFamily="2" charset="-78"/>
            </a:endParaRPr>
          </a:p>
          <a:p>
            <a:pPr marL="0" indent="0">
              <a:lnSpc>
                <a:spcPct val="100000"/>
              </a:lnSpc>
              <a:buNone/>
            </a:pPr>
            <a:r>
              <a:rPr lang="en-US" sz="1600">
                <a:latin typeface="+mj-lt"/>
                <a:cs typeface="Aldhabi" panose="01000000000000000000" pitchFamily="2" charset="-78"/>
              </a:rPr>
              <a:t>	</a:t>
            </a:r>
            <a:r>
              <a:rPr lang="en-US" sz="1400">
                <a:latin typeface="Courier New" panose="02070309020205020404" pitchFamily="49" charset="0"/>
                <a:cs typeface="Courier New" panose="02070309020205020404" pitchFamily="49" charset="0"/>
              </a:rPr>
              <a:t>import </a:t>
            </a:r>
            <a:r>
              <a:rPr lang="en-US" sz="1400" err="1">
                <a:latin typeface="Courier New" panose="02070309020205020404" pitchFamily="49" charset="0"/>
                <a:cs typeface="Courier New" panose="02070309020205020404" pitchFamily="49" charset="0"/>
              </a:rPr>
              <a:t>groovy.json.JsonSlurper</a:t>
            </a:r>
            <a:endParaRPr lang="en-US" sz="1400">
              <a:latin typeface="Courier New" panose="02070309020205020404" pitchFamily="49" charset="0"/>
              <a:cs typeface="Courier New" panose="02070309020205020404" pitchFamily="49" charset="0"/>
            </a:endParaRPr>
          </a:p>
          <a:p>
            <a:pPr marL="0" indent="0">
              <a:lnSpc>
                <a:spcPct val="100000"/>
              </a:lnSpc>
              <a:buNone/>
            </a:pPr>
            <a:r>
              <a:rPr lang="en-US" sz="1400">
                <a:latin typeface="Courier New" panose="02070309020205020404" pitchFamily="49" charset="0"/>
                <a:cs typeface="Courier New" panose="02070309020205020404" pitchFamily="49" charset="0"/>
              </a:rPr>
              <a:t>	def </a:t>
            </a:r>
            <a:r>
              <a:rPr lang="en-US" sz="1400" err="1">
                <a:latin typeface="Courier New" panose="02070309020205020404" pitchFamily="49" charset="0"/>
                <a:cs typeface="Courier New" panose="02070309020205020404" pitchFamily="49" charset="0"/>
              </a:rPr>
              <a:t>jsonSlurper</a:t>
            </a:r>
            <a:r>
              <a:rPr lang="en-US" sz="1400">
                <a:latin typeface="Courier New" panose="02070309020205020404" pitchFamily="49" charset="0"/>
                <a:cs typeface="Courier New" panose="02070309020205020404" pitchFamily="49" charset="0"/>
              </a:rPr>
              <a:t> = new </a:t>
            </a:r>
            <a:r>
              <a:rPr lang="en-US" sz="1400" err="1">
                <a:latin typeface="Courier New" panose="02070309020205020404" pitchFamily="49" charset="0"/>
                <a:cs typeface="Courier New" panose="02070309020205020404" pitchFamily="49" charset="0"/>
              </a:rPr>
              <a:t>JsonSlurper</a:t>
            </a:r>
            <a:r>
              <a:rPr lang="en-US" sz="1400">
                <a:latin typeface="Courier New" panose="02070309020205020404" pitchFamily="49" charset="0"/>
                <a:cs typeface="Courier New" panose="02070309020205020404" pitchFamily="49" charset="0"/>
              </a:rPr>
              <a:t>()</a:t>
            </a:r>
          </a:p>
          <a:p>
            <a:pPr marL="0" indent="0">
              <a:lnSpc>
                <a:spcPct val="100000"/>
              </a:lnSpc>
              <a:buNone/>
            </a:pPr>
            <a:r>
              <a:rPr lang="en-US" sz="1400">
                <a:latin typeface="Courier New" panose="02070309020205020404" pitchFamily="49" charset="0"/>
                <a:cs typeface="Courier New" panose="02070309020205020404" pitchFamily="49" charset="0"/>
              </a:rPr>
              <a:t>	def object = </a:t>
            </a:r>
            <a:r>
              <a:rPr lang="en-US" sz="1400" err="1">
                <a:latin typeface="Courier New" panose="02070309020205020404" pitchFamily="49" charset="0"/>
                <a:cs typeface="Courier New" panose="02070309020205020404" pitchFamily="49" charset="0"/>
              </a:rPr>
              <a:t>jsonSlurper.parseText</a:t>
            </a:r>
            <a:r>
              <a:rPr lang="en-US" sz="1400">
                <a:latin typeface="Courier New" panose="02070309020205020404" pitchFamily="49" charset="0"/>
                <a:cs typeface="Courier New" panose="02070309020205020404" pitchFamily="49" charset="0"/>
              </a:rPr>
              <a:t> (</a:t>
            </a:r>
          </a:p>
          <a:p>
            <a:pPr marL="0" indent="0">
              <a:lnSpc>
                <a:spcPct val="100000"/>
              </a:lnSpc>
              <a:buNone/>
            </a:pPr>
            <a:r>
              <a:rPr lang="en-US" sz="1400">
                <a:latin typeface="Courier New" panose="02070309020205020404" pitchFamily="49" charset="0"/>
                <a:cs typeface="Courier New" panose="02070309020205020404" pitchFamily="49" charset="0"/>
              </a:rPr>
              <a:t>	          '{Your JSON response here}’ )</a:t>
            </a:r>
          </a:p>
          <a:p>
            <a:pPr marL="0" indent="0">
              <a:lnSpc>
                <a:spcPct val="100000"/>
              </a:lnSpc>
              <a:buNone/>
            </a:pPr>
            <a:endParaRPr lang="en-US" sz="1400">
              <a:latin typeface="Courier New" panose="02070309020205020404" pitchFamily="49" charset="0"/>
              <a:cs typeface="Courier New" panose="02070309020205020404" pitchFamily="49" charset="0"/>
            </a:endParaRPr>
          </a:p>
          <a:p>
            <a:pPr marL="0" indent="0">
              <a:lnSpc>
                <a:spcPct val="100000"/>
              </a:lnSpc>
              <a:buNone/>
            </a:pPr>
            <a:r>
              <a:rPr lang="en-US" sz="1400">
                <a:latin typeface="Courier New" panose="02070309020205020404" pitchFamily="49" charset="0"/>
                <a:cs typeface="Courier New" panose="02070309020205020404" pitchFamily="49" charset="0"/>
              </a:rPr>
              <a:t>	</a:t>
            </a:r>
            <a:r>
              <a:rPr lang="en-US" sz="1400" err="1">
                <a:latin typeface="Courier New" panose="02070309020205020404" pitchFamily="49" charset="0"/>
                <a:cs typeface="Courier New" panose="02070309020205020404" pitchFamily="49" charset="0"/>
              </a:rPr>
              <a:t>println</a:t>
            </a:r>
            <a:r>
              <a:rPr lang="en-US" sz="1400">
                <a:latin typeface="Courier New" panose="02070309020205020404" pitchFamily="49" charset="0"/>
                <a:cs typeface="Courier New" panose="02070309020205020404" pitchFamily="49" charset="0"/>
              </a:rPr>
              <a:t>(object)</a:t>
            </a:r>
          </a:p>
          <a:p>
            <a:pPr marL="0" indent="0">
              <a:lnSpc>
                <a:spcPct val="100000"/>
              </a:lnSpc>
              <a:buNone/>
            </a:pPr>
            <a:endParaRPr lang="en-US" sz="1600">
              <a:latin typeface="+mj-lt"/>
              <a:cs typeface="Aldhabi" panose="01000000000000000000" pitchFamily="2" charset="-78"/>
            </a:endParaRPr>
          </a:p>
        </p:txBody>
      </p:sp>
    </p:spTree>
    <p:extLst>
      <p:ext uri="{BB962C8B-B14F-4D97-AF65-F5344CB8AC3E}">
        <p14:creationId xmlns:p14="http://schemas.microsoft.com/office/powerpoint/2010/main" val="7055973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3225-B324-463C-9F3C-5CBB41A301FD}"/>
              </a:ext>
            </a:extLst>
          </p:cNvPr>
          <p:cNvSpPr>
            <a:spLocks noGrp="1"/>
          </p:cNvSpPr>
          <p:nvPr>
            <p:ph type="title"/>
          </p:nvPr>
        </p:nvSpPr>
        <p:spPr/>
        <p:txBody>
          <a:bodyPr/>
          <a:lstStyle/>
          <a:p>
            <a:r>
              <a:rPr lang="en-US" b="1"/>
              <a:t>Home task - 2</a:t>
            </a:r>
          </a:p>
        </p:txBody>
      </p:sp>
      <p:sp>
        <p:nvSpPr>
          <p:cNvPr id="3" name="Content Placeholder 2">
            <a:extLst>
              <a:ext uri="{FF2B5EF4-FFF2-40B4-BE49-F238E27FC236}">
                <a16:creationId xmlns:a16="http://schemas.microsoft.com/office/drawing/2014/main" id="{04FBDC3F-DE83-4180-A85E-96ADFDFD34FB}"/>
              </a:ext>
            </a:extLst>
          </p:cNvPr>
          <p:cNvSpPr>
            <a:spLocks noGrp="1"/>
          </p:cNvSpPr>
          <p:nvPr>
            <p:ph idx="1"/>
          </p:nvPr>
        </p:nvSpPr>
        <p:spPr>
          <a:xfrm>
            <a:off x="478367" y="1164166"/>
            <a:ext cx="11235265" cy="4945086"/>
          </a:xfrm>
        </p:spPr>
        <p:txBody>
          <a:bodyPr/>
          <a:lstStyle/>
          <a:p>
            <a:pPr marL="0" indent="0">
              <a:lnSpc>
                <a:spcPct val="100000"/>
              </a:lnSpc>
              <a:spcBef>
                <a:spcPts val="0"/>
              </a:spcBef>
              <a:spcAft>
                <a:spcPts val="0"/>
              </a:spcAft>
              <a:buNone/>
            </a:pPr>
            <a:r>
              <a:rPr lang="en-US" sz="1600">
                <a:latin typeface="+mj-lt"/>
                <a:cs typeface="Aldhabi" panose="01000000000000000000" pitchFamily="2" charset="-78"/>
              </a:rPr>
              <a:t>1. Use the below weather end-point to get the current weather details of Hyderabad</a:t>
            </a: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a:latin typeface="+mj-lt"/>
                <a:cs typeface="Aldhabi" panose="01000000000000000000" pitchFamily="2" charset="-78"/>
                <a:hlinkClick r:id="rId2"/>
              </a:rPr>
              <a:t>http://api.openweathermap.org/data/2.5/weather?q=hyderabad&amp;appid={your_key}</a:t>
            </a:r>
            <a:endParaRPr lang="en-US" sz="1600">
              <a:latin typeface="+mj-lt"/>
              <a:cs typeface="Aldhabi" panose="01000000000000000000" pitchFamily="2" charset="-78"/>
            </a:endParaRP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a:latin typeface="+mj-lt"/>
                <a:cs typeface="Aldhabi" panose="01000000000000000000" pitchFamily="2" charset="-78"/>
              </a:rPr>
              <a:t>2. From the above response get the longitude and latitude (Coordinates) values of Hyderabad and save to some variables</a:t>
            </a: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a:latin typeface="+mj-lt"/>
                <a:cs typeface="Aldhabi" panose="01000000000000000000" pitchFamily="2" charset="-78"/>
              </a:rPr>
              <a:t>3. Use these co-ordinates in the below weather end-point and verify these:</a:t>
            </a: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a:latin typeface="+mj-lt"/>
                <a:cs typeface="Aldhabi" panose="01000000000000000000" pitchFamily="2" charset="-78"/>
              </a:rPr>
              <a:t>	</a:t>
            </a:r>
            <a:r>
              <a:rPr lang="en-US" sz="1600">
                <a:latin typeface="Courier New" panose="02070309020205020404" pitchFamily="49" charset="0"/>
                <a:cs typeface="Courier New" panose="02070309020205020404" pitchFamily="49" charset="0"/>
              </a:rPr>
              <a:t>- name --&gt; Hyderabad</a:t>
            </a:r>
          </a:p>
          <a:p>
            <a:pPr marL="0" indent="0">
              <a:lnSpc>
                <a:spcPct val="100000"/>
              </a:lnSpc>
              <a:spcBef>
                <a:spcPts val="0"/>
              </a:spcBef>
              <a:spcAft>
                <a:spcPts val="0"/>
              </a:spcAft>
              <a:buNone/>
            </a:pPr>
            <a:r>
              <a:rPr lang="en-US" sz="1600">
                <a:latin typeface="Courier New" panose="02070309020205020404" pitchFamily="49" charset="0"/>
                <a:cs typeface="Courier New" panose="02070309020205020404" pitchFamily="49" charset="0"/>
              </a:rPr>
              <a:t>	- </a:t>
            </a:r>
            <a:r>
              <a:rPr lang="en-US" sz="1600" err="1">
                <a:latin typeface="Courier New" panose="02070309020205020404" pitchFamily="49" charset="0"/>
                <a:cs typeface="Courier New" panose="02070309020205020404" pitchFamily="49" charset="0"/>
              </a:rPr>
              <a:t>sys.country</a:t>
            </a:r>
            <a:r>
              <a:rPr lang="en-US" sz="1600">
                <a:latin typeface="Courier New" panose="02070309020205020404" pitchFamily="49" charset="0"/>
                <a:cs typeface="Courier New" panose="02070309020205020404" pitchFamily="49" charset="0"/>
              </a:rPr>
              <a:t> --&gt; IN</a:t>
            </a:r>
          </a:p>
          <a:p>
            <a:pPr marL="0" indent="0">
              <a:lnSpc>
                <a:spcPct val="100000"/>
              </a:lnSpc>
              <a:spcBef>
                <a:spcPts val="0"/>
              </a:spcBef>
              <a:spcAft>
                <a:spcPts val="0"/>
              </a:spcAft>
              <a:buNone/>
            </a:pPr>
            <a:r>
              <a:rPr lang="en-US" sz="1600">
                <a:latin typeface="Courier New" panose="02070309020205020404" pitchFamily="49" charset="0"/>
                <a:cs typeface="Courier New" panose="02070309020205020404" pitchFamily="49" charset="0"/>
              </a:rPr>
              <a:t>	- </a:t>
            </a:r>
            <a:r>
              <a:rPr lang="en-US" sz="1600" err="1">
                <a:latin typeface="Courier New" panose="02070309020205020404" pitchFamily="49" charset="0"/>
                <a:cs typeface="Courier New" panose="02070309020205020404" pitchFamily="49" charset="0"/>
              </a:rPr>
              <a:t>main.temp_min</a:t>
            </a:r>
            <a:r>
              <a:rPr lang="en-US" sz="1600">
                <a:latin typeface="Courier New" panose="02070309020205020404" pitchFamily="49" charset="0"/>
                <a:cs typeface="Courier New" panose="02070309020205020404" pitchFamily="49" charset="0"/>
              </a:rPr>
              <a:t> --&gt; greater than 0</a:t>
            </a:r>
          </a:p>
          <a:p>
            <a:pPr marL="0" indent="0">
              <a:lnSpc>
                <a:spcPct val="100000"/>
              </a:lnSpc>
              <a:spcBef>
                <a:spcPts val="0"/>
              </a:spcBef>
              <a:spcAft>
                <a:spcPts val="0"/>
              </a:spcAft>
              <a:buNone/>
            </a:pPr>
            <a:r>
              <a:rPr lang="en-US" sz="1600">
                <a:latin typeface="Courier New" panose="02070309020205020404" pitchFamily="49" charset="0"/>
                <a:cs typeface="Courier New" panose="02070309020205020404" pitchFamily="49" charset="0"/>
              </a:rPr>
              <a:t>	- </a:t>
            </a:r>
            <a:r>
              <a:rPr lang="en-US" sz="1600" err="1">
                <a:latin typeface="Courier New" panose="02070309020205020404" pitchFamily="49" charset="0"/>
                <a:cs typeface="Courier New" panose="02070309020205020404" pitchFamily="49" charset="0"/>
              </a:rPr>
              <a:t>main.temp</a:t>
            </a:r>
            <a:r>
              <a:rPr lang="en-US" sz="1600">
                <a:latin typeface="Courier New" panose="02070309020205020404" pitchFamily="49" charset="0"/>
                <a:cs typeface="Courier New" panose="02070309020205020404" pitchFamily="49" charset="0"/>
              </a:rPr>
              <a:t> --&gt; greater than 0</a:t>
            </a:r>
          </a:p>
          <a:p>
            <a:pPr marL="0" indent="0">
              <a:lnSpc>
                <a:spcPct val="100000"/>
              </a:lnSpc>
              <a:spcBef>
                <a:spcPts val="0"/>
              </a:spcBef>
              <a:spcAft>
                <a:spcPts val="0"/>
              </a:spcAft>
              <a:buNone/>
            </a:pPr>
            <a:r>
              <a:rPr lang="en-US" sz="1600">
                <a:latin typeface="+mj-lt"/>
                <a:cs typeface="Aldhabi" panose="01000000000000000000" pitchFamily="2" charset="-78"/>
              </a:rPr>
              <a:t>	</a:t>
            </a:r>
          </a:p>
          <a:p>
            <a:pPr marL="0" indent="0">
              <a:lnSpc>
                <a:spcPct val="100000"/>
              </a:lnSpc>
              <a:spcBef>
                <a:spcPts val="0"/>
              </a:spcBef>
              <a:spcAft>
                <a:spcPts val="0"/>
              </a:spcAft>
              <a:buNone/>
            </a:pPr>
            <a:r>
              <a:rPr lang="en-US" sz="1600">
                <a:latin typeface="+mj-lt"/>
                <a:cs typeface="Aldhabi" panose="01000000000000000000" pitchFamily="2" charset="-78"/>
                <a:hlinkClick r:id="rId3"/>
              </a:rPr>
              <a:t>http://api.openweathermap.org/data/2.5/weather?lat={latitude}&amp;lon={longitude}&amp;appid={your_key}</a:t>
            </a:r>
            <a:endParaRPr lang="en-US" sz="1600">
              <a:latin typeface="+mj-lt"/>
              <a:cs typeface="Aldhabi" panose="01000000000000000000" pitchFamily="2" charset="-78"/>
            </a:endParaRP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u="sng">
                <a:latin typeface="+mj-lt"/>
                <a:cs typeface="Aldhabi" panose="01000000000000000000" pitchFamily="2" charset="-78"/>
              </a:rPr>
              <a:t>Hint:</a:t>
            </a: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a:latin typeface="+mj-lt"/>
                <a:cs typeface="Aldhabi" panose="01000000000000000000" pitchFamily="2" charset="-78"/>
              </a:rPr>
              <a:t>- You need to register in the application and get your API key as mentioned here in your API requests</a:t>
            </a:r>
          </a:p>
          <a:p>
            <a:pPr marL="0" indent="0">
              <a:lnSpc>
                <a:spcPct val="100000"/>
              </a:lnSpc>
              <a:spcBef>
                <a:spcPts val="0"/>
              </a:spcBef>
              <a:spcAft>
                <a:spcPts val="0"/>
              </a:spcAft>
              <a:buNone/>
            </a:pPr>
            <a:endParaRPr lang="en-US" sz="1600">
              <a:latin typeface="+mj-lt"/>
              <a:cs typeface="Aldhabi" panose="01000000000000000000" pitchFamily="2" charset="-78"/>
            </a:endParaRPr>
          </a:p>
          <a:p>
            <a:pPr marL="0" indent="0">
              <a:lnSpc>
                <a:spcPct val="100000"/>
              </a:lnSpc>
              <a:spcBef>
                <a:spcPts val="0"/>
              </a:spcBef>
              <a:spcAft>
                <a:spcPts val="0"/>
              </a:spcAft>
              <a:buNone/>
            </a:pPr>
            <a:r>
              <a:rPr lang="en-US" sz="1600">
                <a:latin typeface="+mj-lt"/>
                <a:cs typeface="Aldhabi" panose="01000000000000000000" pitchFamily="2" charset="-78"/>
              </a:rPr>
              <a:t>	</a:t>
            </a:r>
            <a:r>
              <a:rPr lang="en-US" sz="1600">
                <a:latin typeface="+mj-lt"/>
                <a:cs typeface="Aldhabi" panose="01000000000000000000" pitchFamily="2" charset="-78"/>
                <a:hlinkClick r:id="rId4"/>
              </a:rPr>
              <a:t>https://openweathermap.org/guide#how</a:t>
            </a:r>
            <a:endParaRPr lang="en-US" sz="1600">
              <a:latin typeface="+mj-lt"/>
              <a:cs typeface="Aldhabi" panose="01000000000000000000" pitchFamily="2" charset="-78"/>
            </a:endParaRPr>
          </a:p>
          <a:p>
            <a:pPr marL="0" indent="0">
              <a:lnSpc>
                <a:spcPct val="100000"/>
              </a:lnSpc>
              <a:spcBef>
                <a:spcPts val="0"/>
              </a:spcBef>
              <a:spcAft>
                <a:spcPts val="0"/>
              </a:spcAft>
              <a:buNone/>
            </a:pPr>
            <a:endParaRPr lang="en-US" sz="1200">
              <a:latin typeface="+mj-lt"/>
              <a:cs typeface="Aldhabi" panose="01000000000000000000" pitchFamily="2" charset="-78"/>
            </a:endParaRPr>
          </a:p>
        </p:txBody>
      </p:sp>
    </p:spTree>
    <p:extLst>
      <p:ext uri="{BB962C8B-B14F-4D97-AF65-F5344CB8AC3E}">
        <p14:creationId xmlns:p14="http://schemas.microsoft.com/office/powerpoint/2010/main" val="4201472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3EA3-35B6-4921-A243-D1347459E367}"/>
              </a:ext>
            </a:extLst>
          </p:cNvPr>
          <p:cNvSpPr txBox="1">
            <a:spLocks noGrp="1"/>
          </p:cNvSpPr>
          <p:nvPr>
            <p:ph type="title"/>
          </p:nvPr>
        </p:nvSpPr>
        <p:spPr/>
        <p:txBody>
          <a:bodyPr/>
          <a:lstStyle/>
          <a:p>
            <a:pPr lvl="0"/>
            <a:r>
              <a:rPr lang="nl-NL" sz="2800" b="1">
                <a:latin typeface="Courier New" pitchFamily="49"/>
                <a:cs typeface="Courier New" pitchFamily="49"/>
              </a:rPr>
              <a:t>References</a:t>
            </a:r>
          </a:p>
        </p:txBody>
      </p:sp>
      <p:sp>
        <p:nvSpPr>
          <p:cNvPr id="4" name="Content Placeholder 3">
            <a:extLst>
              <a:ext uri="{FF2B5EF4-FFF2-40B4-BE49-F238E27FC236}">
                <a16:creationId xmlns:a16="http://schemas.microsoft.com/office/drawing/2014/main" id="{0802FCF9-A927-4096-A7BE-B651CE19789F}"/>
              </a:ext>
            </a:extLst>
          </p:cNvPr>
          <p:cNvSpPr>
            <a:spLocks noGrp="1"/>
          </p:cNvSpPr>
          <p:nvPr>
            <p:ph idx="1"/>
          </p:nvPr>
        </p:nvSpPr>
        <p:spPr/>
        <p:txBody>
          <a:bodyPr/>
          <a:lstStyle/>
          <a:p>
            <a:r>
              <a:rPr lang="en-US" u="sng">
                <a:hlinkClick r:id="rId3"/>
              </a:rPr>
              <a:t>https://github.com/basdijkstra/rest-assured-workshop</a:t>
            </a:r>
            <a:endParaRPr lang="en-US" u="sng"/>
          </a:p>
          <a:p>
            <a:r>
              <a:rPr lang="en-US">
                <a:hlinkClick r:id="rId4"/>
              </a:rPr>
              <a:t>https://www.toolsqa.com/client-server/client-server-architecture-and-http-protocol/</a:t>
            </a:r>
            <a:endParaRPr lang="en-US"/>
          </a:p>
          <a:p>
            <a:r>
              <a:rPr lang="en-US">
                <a:hlinkClick r:id="rId5"/>
              </a:rPr>
              <a:t>https://www.james-willett.com/rest-assured-gpath-json</a:t>
            </a:r>
            <a:endParaRPr lang="en-US"/>
          </a:p>
          <a:p>
            <a:endParaRPr lang="en-US"/>
          </a:p>
        </p:txBody>
      </p:sp>
    </p:spTree>
    <p:extLst>
      <p:ext uri="{BB962C8B-B14F-4D97-AF65-F5344CB8AC3E}">
        <p14:creationId xmlns:p14="http://schemas.microsoft.com/office/powerpoint/2010/main" val="1051517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903804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200">
                <a:latin typeface="UD Digi Kyokasho NK-B" panose="02020700000000000000" pitchFamily="18" charset="-128"/>
                <a:ea typeface="UD Digi Kyokasho NK-B" panose="02020700000000000000" pitchFamily="18" charset="-128"/>
              </a:rPr>
              <a:t>AGENDA</a:t>
            </a:r>
          </a:p>
        </p:txBody>
      </p:sp>
      <p:pic>
        <p:nvPicPr>
          <p:cNvPr id="13" name="Kép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762" y="1416764"/>
            <a:ext cx="7009041" cy="4380650"/>
          </a:xfrm>
          <a:prstGeom prst="rect">
            <a:avLst/>
          </a:prstGeom>
        </p:spPr>
      </p:pic>
      <p:grpSp>
        <p:nvGrpSpPr>
          <p:cNvPr id="24" name="Group 23"/>
          <p:cNvGrpSpPr/>
          <p:nvPr/>
        </p:nvGrpSpPr>
        <p:grpSpPr>
          <a:xfrm>
            <a:off x="634872" y="1392587"/>
            <a:ext cx="4122263" cy="2414553"/>
            <a:chOff x="634872" y="1392587"/>
            <a:chExt cx="4122263" cy="2414553"/>
          </a:xfrm>
        </p:grpSpPr>
        <p:grpSp>
          <p:nvGrpSpPr>
            <p:cNvPr id="3" name="Group 2"/>
            <p:cNvGrpSpPr/>
            <p:nvPr/>
          </p:nvGrpSpPr>
          <p:grpSpPr>
            <a:xfrm>
              <a:off x="634872" y="1392587"/>
              <a:ext cx="4122263" cy="362731"/>
              <a:chOff x="448467" y="1385345"/>
              <a:chExt cx="5496350" cy="483641"/>
            </a:xfrm>
          </p:grpSpPr>
          <p:sp>
            <p:nvSpPr>
              <p:cNvPr id="4" name="TextBox 3"/>
              <p:cNvSpPr txBox="1"/>
              <p:nvPr/>
            </p:nvSpPr>
            <p:spPr>
              <a:xfrm>
                <a:off x="991818" y="1417581"/>
                <a:ext cx="4952999" cy="451405"/>
              </a:xfrm>
              <a:prstGeom prst="rect">
                <a:avLst/>
              </a:prstGeom>
              <a:noFill/>
            </p:spPr>
            <p:txBody>
              <a:bodyPr wrap="square" rtlCol="0">
                <a:spAutoFit/>
              </a:bodyPr>
              <a:lstStyle/>
              <a:p>
                <a:pPr>
                  <a:buClr>
                    <a:schemeClr val="bg1"/>
                  </a:buClr>
                  <a:buSzPct val="140000"/>
                </a:pPr>
                <a:r>
                  <a:rPr lang="en-US" sz="1600">
                    <a:solidFill>
                      <a:srgbClr val="444444"/>
                    </a:solidFill>
                    <a:latin typeface="UD Digi Kyokasho NP-R" panose="02020400000000000000" pitchFamily="18" charset="-128"/>
                    <a:ea typeface="UD Digi Kyokasho NP-R" panose="02020400000000000000" pitchFamily="18" charset="-128"/>
                    <a:cs typeface="Trebuchet MS"/>
                  </a:rPr>
                  <a:t>Introduction to Service testing</a:t>
                </a:r>
              </a:p>
            </p:txBody>
          </p:sp>
          <p:grpSp>
            <p:nvGrpSpPr>
              <p:cNvPr id="5" name="Group 4"/>
              <p:cNvGrpSpPr/>
              <p:nvPr/>
            </p:nvGrpSpPr>
            <p:grpSpPr>
              <a:xfrm>
                <a:off x="448467" y="1385345"/>
                <a:ext cx="464582" cy="464582"/>
                <a:chOff x="448467" y="1385718"/>
                <a:chExt cx="464582" cy="464582"/>
              </a:xfrm>
            </p:grpSpPr>
            <p:sp>
              <p:nvSpPr>
                <p:cNvPr id="6" name="Oval 5"/>
                <p:cNvSpPr/>
                <p:nvPr/>
              </p:nvSpPr>
              <p:spPr>
                <a:xfrm>
                  <a:off x="448467" y="1385718"/>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70439" y="1427189"/>
                  <a:ext cx="417291" cy="406265"/>
                </a:xfrm>
                <a:prstGeom prst="rect">
                  <a:avLst/>
                </a:prstGeom>
                <a:noFill/>
              </p:spPr>
              <p:txBody>
                <a:bodyPr wrap="none" tIns="27432" rtlCol="0">
                  <a:spAutoFit/>
                </a:bodyPr>
                <a:lstStyle/>
                <a:p>
                  <a:pPr algn="ctr"/>
                  <a:r>
                    <a:rPr lang="en-US" sz="1500" b="1">
                      <a:solidFill>
                        <a:schemeClr val="bg1"/>
                      </a:solidFill>
                      <a:latin typeface="Arial Black"/>
                      <a:cs typeface="Arial Black"/>
                    </a:rPr>
                    <a:t>1</a:t>
                  </a:r>
                </a:p>
              </p:txBody>
            </p:sp>
          </p:grpSp>
        </p:grpSp>
        <p:grpSp>
          <p:nvGrpSpPr>
            <p:cNvPr id="8" name="Group 7"/>
            <p:cNvGrpSpPr/>
            <p:nvPr/>
          </p:nvGrpSpPr>
          <p:grpSpPr>
            <a:xfrm>
              <a:off x="634872" y="2076528"/>
              <a:ext cx="4122263" cy="362731"/>
              <a:chOff x="448467" y="2074215"/>
              <a:chExt cx="5496350" cy="483641"/>
            </a:xfrm>
          </p:grpSpPr>
          <p:sp>
            <p:nvSpPr>
              <p:cNvPr id="9" name="TextBox 8"/>
              <p:cNvSpPr txBox="1"/>
              <p:nvPr/>
            </p:nvSpPr>
            <p:spPr>
              <a:xfrm>
                <a:off x="991818" y="2106451"/>
                <a:ext cx="4952999" cy="451405"/>
              </a:xfrm>
              <a:prstGeom prst="rect">
                <a:avLst/>
              </a:prstGeom>
              <a:noFill/>
            </p:spPr>
            <p:txBody>
              <a:bodyPr wrap="square" rtlCol="0">
                <a:spAutoFit/>
              </a:bodyPr>
              <a:lstStyle/>
              <a:p>
                <a:pPr>
                  <a:buClr>
                    <a:schemeClr val="bg1"/>
                  </a:buClr>
                  <a:buSzPct val="140000"/>
                </a:pPr>
                <a:r>
                  <a:rPr lang="en-US" sz="1600">
                    <a:solidFill>
                      <a:srgbClr val="444444"/>
                    </a:solidFill>
                    <a:latin typeface="UD Digi Kyokasho NP-R" panose="02020400000000000000" pitchFamily="18" charset="-128"/>
                    <a:ea typeface="UD Digi Kyokasho NP-R" panose="02020400000000000000" pitchFamily="18" charset="-128"/>
                    <a:cs typeface="Trebuchet MS"/>
                  </a:rPr>
                  <a:t>SOAP Web Services</a:t>
                </a:r>
              </a:p>
            </p:txBody>
          </p:sp>
          <p:grpSp>
            <p:nvGrpSpPr>
              <p:cNvPr id="10" name="Group 9"/>
              <p:cNvGrpSpPr/>
              <p:nvPr/>
            </p:nvGrpSpPr>
            <p:grpSpPr>
              <a:xfrm>
                <a:off x="448467" y="2074215"/>
                <a:ext cx="464582" cy="464582"/>
                <a:chOff x="448467" y="2071851"/>
                <a:chExt cx="464582" cy="464582"/>
              </a:xfrm>
            </p:grpSpPr>
            <p:sp>
              <p:nvSpPr>
                <p:cNvPr id="11" name="Oval 10"/>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72508" y="2113322"/>
                  <a:ext cx="417291" cy="406265"/>
                </a:xfrm>
                <a:prstGeom prst="rect">
                  <a:avLst/>
                </a:prstGeom>
                <a:noFill/>
              </p:spPr>
              <p:txBody>
                <a:bodyPr wrap="none" tIns="27432" rtlCol="0">
                  <a:spAutoFit/>
                </a:bodyPr>
                <a:lstStyle/>
                <a:p>
                  <a:pPr algn="ctr"/>
                  <a:r>
                    <a:rPr lang="en-US" sz="1500">
                      <a:solidFill>
                        <a:schemeClr val="bg1"/>
                      </a:solidFill>
                      <a:latin typeface="Arial Black"/>
                      <a:cs typeface="Arial Black"/>
                    </a:rPr>
                    <a:t>2</a:t>
                  </a:r>
                </a:p>
              </p:txBody>
            </p:sp>
          </p:grpSp>
        </p:grpSp>
        <p:grpSp>
          <p:nvGrpSpPr>
            <p:cNvPr id="14" name="Group 13"/>
            <p:cNvGrpSpPr/>
            <p:nvPr/>
          </p:nvGrpSpPr>
          <p:grpSpPr>
            <a:xfrm>
              <a:off x="634872" y="2760469"/>
              <a:ext cx="4122263" cy="362731"/>
              <a:chOff x="448467" y="2074215"/>
              <a:chExt cx="5496350" cy="483641"/>
            </a:xfrm>
          </p:grpSpPr>
          <p:sp>
            <p:nvSpPr>
              <p:cNvPr id="15" name="TextBox 14"/>
              <p:cNvSpPr txBox="1"/>
              <p:nvPr/>
            </p:nvSpPr>
            <p:spPr>
              <a:xfrm>
                <a:off x="991818" y="2106451"/>
                <a:ext cx="4952999" cy="451405"/>
              </a:xfrm>
              <a:prstGeom prst="rect">
                <a:avLst/>
              </a:prstGeom>
              <a:noFill/>
            </p:spPr>
            <p:txBody>
              <a:bodyPr wrap="square" rtlCol="0">
                <a:spAutoFit/>
              </a:bodyPr>
              <a:lstStyle/>
              <a:p>
                <a:pPr>
                  <a:buClr>
                    <a:schemeClr val="bg1"/>
                  </a:buClr>
                  <a:buSzPct val="140000"/>
                </a:pPr>
                <a:r>
                  <a:rPr lang="en-US" sz="1600">
                    <a:solidFill>
                      <a:srgbClr val="444444"/>
                    </a:solidFill>
                    <a:latin typeface="UD Digi Kyokasho NP-R" panose="02020400000000000000" pitchFamily="18" charset="-128"/>
                    <a:ea typeface="UD Digi Kyokasho NP-R" panose="02020400000000000000" pitchFamily="18" charset="-128"/>
                    <a:cs typeface="Trebuchet MS"/>
                  </a:rPr>
                  <a:t>REST Services / REST APIs</a:t>
                </a:r>
              </a:p>
            </p:txBody>
          </p:sp>
          <p:grpSp>
            <p:nvGrpSpPr>
              <p:cNvPr id="16" name="Group 15"/>
              <p:cNvGrpSpPr/>
              <p:nvPr/>
            </p:nvGrpSpPr>
            <p:grpSpPr>
              <a:xfrm>
                <a:off x="448467" y="2074215"/>
                <a:ext cx="464582" cy="464582"/>
                <a:chOff x="448467" y="2071851"/>
                <a:chExt cx="464582" cy="464582"/>
              </a:xfrm>
            </p:grpSpPr>
            <p:sp>
              <p:nvSpPr>
                <p:cNvPr id="17" name="Oval 16"/>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2550" y="2113322"/>
                  <a:ext cx="417209" cy="406265"/>
                </a:xfrm>
                <a:prstGeom prst="rect">
                  <a:avLst/>
                </a:prstGeom>
                <a:noFill/>
              </p:spPr>
              <p:txBody>
                <a:bodyPr wrap="none" tIns="27432" rtlCol="0">
                  <a:spAutoFit/>
                </a:bodyPr>
                <a:lstStyle/>
                <a:p>
                  <a:pPr algn="ctr"/>
                  <a:r>
                    <a:rPr lang="en-US" sz="1500">
                      <a:solidFill>
                        <a:schemeClr val="bg1"/>
                      </a:solidFill>
                      <a:latin typeface="Arial Black"/>
                      <a:cs typeface="Arial Black"/>
                    </a:rPr>
                    <a:t>3	</a:t>
                  </a:r>
                </a:p>
              </p:txBody>
            </p:sp>
          </p:grpSp>
        </p:grpSp>
        <p:grpSp>
          <p:nvGrpSpPr>
            <p:cNvPr id="19" name="Group 18"/>
            <p:cNvGrpSpPr/>
            <p:nvPr/>
          </p:nvGrpSpPr>
          <p:grpSpPr>
            <a:xfrm>
              <a:off x="634872" y="3444409"/>
              <a:ext cx="4122263" cy="362731"/>
              <a:chOff x="448467" y="2074215"/>
              <a:chExt cx="5496350" cy="483641"/>
            </a:xfrm>
          </p:grpSpPr>
          <p:sp>
            <p:nvSpPr>
              <p:cNvPr id="20" name="TextBox 19"/>
              <p:cNvSpPr txBox="1"/>
              <p:nvPr/>
            </p:nvSpPr>
            <p:spPr>
              <a:xfrm>
                <a:off x="991818" y="2106451"/>
                <a:ext cx="4952999" cy="451405"/>
              </a:xfrm>
              <a:prstGeom prst="rect">
                <a:avLst/>
              </a:prstGeom>
              <a:noFill/>
            </p:spPr>
            <p:txBody>
              <a:bodyPr wrap="square" rtlCol="0">
                <a:spAutoFit/>
              </a:bodyPr>
              <a:lstStyle/>
              <a:p>
                <a:pPr>
                  <a:buClr>
                    <a:schemeClr val="bg1"/>
                  </a:buClr>
                  <a:buSzPct val="140000"/>
                </a:pPr>
                <a:r>
                  <a:rPr lang="en-US" sz="1600">
                    <a:solidFill>
                      <a:srgbClr val="444444"/>
                    </a:solidFill>
                    <a:latin typeface="UD Digi Kyokasho NP-R" panose="02020400000000000000" pitchFamily="18" charset="-128"/>
                    <a:ea typeface="UD Digi Kyokasho NP-R" panose="02020400000000000000" pitchFamily="18" charset="-128"/>
                    <a:cs typeface="Trebuchet MS"/>
                  </a:rPr>
                  <a:t>Service Testing</a:t>
                </a:r>
              </a:p>
            </p:txBody>
          </p:sp>
          <p:grpSp>
            <p:nvGrpSpPr>
              <p:cNvPr id="21" name="Group 20"/>
              <p:cNvGrpSpPr/>
              <p:nvPr/>
            </p:nvGrpSpPr>
            <p:grpSpPr>
              <a:xfrm>
                <a:off x="448467" y="2074215"/>
                <a:ext cx="464582" cy="464582"/>
                <a:chOff x="448467" y="2071851"/>
                <a:chExt cx="464582" cy="464582"/>
              </a:xfrm>
            </p:grpSpPr>
            <p:sp>
              <p:nvSpPr>
                <p:cNvPr id="22" name="Oval 21"/>
                <p:cNvSpPr/>
                <p:nvPr/>
              </p:nvSpPr>
              <p:spPr>
                <a:xfrm>
                  <a:off x="448467" y="2071851"/>
                  <a:ext cx="464582" cy="464582"/>
                </a:xfrm>
                <a:prstGeom prst="ellipse">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472550" y="2113322"/>
                  <a:ext cx="417209" cy="406265"/>
                </a:xfrm>
                <a:prstGeom prst="rect">
                  <a:avLst/>
                </a:prstGeom>
                <a:noFill/>
              </p:spPr>
              <p:txBody>
                <a:bodyPr wrap="none" tIns="27432" rtlCol="0">
                  <a:spAutoFit/>
                </a:bodyPr>
                <a:lstStyle/>
                <a:p>
                  <a:pPr algn="ctr"/>
                  <a:r>
                    <a:rPr lang="en-US" sz="1500">
                      <a:solidFill>
                        <a:schemeClr val="bg1"/>
                      </a:solidFill>
                      <a:latin typeface="Arial Black"/>
                      <a:cs typeface="Arial Black"/>
                    </a:rPr>
                    <a:t>4	</a:t>
                  </a:r>
                </a:p>
              </p:txBody>
            </p:sp>
          </p:grpSp>
        </p:grpSp>
      </p:grpSp>
    </p:spTree>
    <p:extLst>
      <p:ext uri="{BB962C8B-B14F-4D97-AF65-F5344CB8AC3E}">
        <p14:creationId xmlns:p14="http://schemas.microsoft.com/office/powerpoint/2010/main" val="29408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D4E6613F5B634CB601A095784E7618" ma:contentTypeVersion="15" ma:contentTypeDescription="Create a new document." ma:contentTypeScope="" ma:versionID="26297cfc849e86d45b4ee5a02a70a2c9">
  <xsd:schema xmlns:xsd="http://www.w3.org/2001/XMLSchema" xmlns:xs="http://www.w3.org/2001/XMLSchema" xmlns:p="http://schemas.microsoft.com/office/2006/metadata/properties" xmlns:ns2="5ede5379-f79c-4964-9301-1140f96aa672" xmlns:ns3="9b994499-688a-4c81-bb09-d15746d9e4fa" targetNamespace="http://schemas.microsoft.com/office/2006/metadata/properties" ma:root="true" ma:fieldsID="ecefbd00968964826fedc24b4dac585c" ns2:_="" ns3:_="">
    <xsd:import namespace="5ede5379-f79c-4964-9301-1140f96aa672"/>
    <xsd:import namespace="9b994499-688a-4c81-bb09-d15746d9e4f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5379-f79c-4964-9301-1140f96aa67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23" nillable="true" ma:displayName="Taxonomy Catch All Column" ma:hidden="true" ma:list="{973fa4bb-9c6c-45db-a52d-a4939dd296cf}" ma:internalName="TaxCatchAll" ma:showField="CatchAllData" ma:web="5ede5379-f79c-4964-9301-1140f96aa672">
      <xsd:complexType>
        <xsd:complexContent>
          <xsd:extension base="dms:MultiChoiceLookup">
            <xsd:sequence>
              <xsd:element name="Value" type="dms:Lookup" maxOccurs="unbounded" minOccurs="0" nillable="true"/>
            </xsd:sequence>
          </xsd:extension>
        </xsd:complexContent>
      </xsd:complexType>
    </xsd:element>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994499-688a-4c81-bb09-d15746d9e4f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ebda6a7-6b37-4000-ac6c-4fd0a963898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5ede5379-f79c-4964-9301-1140f96aa672">DOCID-1506477047-9637</_dlc_DocId>
    <_dlc_DocIdUrl xmlns="5ede5379-f79c-4964-9301-1140f96aa672">
      <Url>https://epam.sharepoint.com/sites/LMSO/_layouts/15/DocIdRedir.aspx?ID=DOCID-1506477047-9637</Url>
      <Description>DOCID-1506477047-9637</Description>
    </_dlc_DocIdUrl>
    <TaxCatchAll xmlns="5ede5379-f79c-4964-9301-1140f96aa672" xsi:nil="true"/>
    <lcf76f155ced4ddcb4097134ff3c332f xmlns="9b994499-688a-4c81-bb09-d15746d9e4f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9A2A6D8-EC7A-4BD1-B74A-21AC2C7D0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5379-f79c-4964-9301-1140f96aa672"/>
    <ds:schemaRef ds:uri="9b994499-688a-4c81-bb09-d15746d9e4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846944-F5D7-4C59-B106-E3EC58C415C1}">
  <ds:schemaRefs>
    <ds:schemaRef ds:uri="http://schemas.microsoft.com/sharepoint/events"/>
  </ds:schemaRefs>
</ds:datastoreItem>
</file>

<file path=customXml/itemProps3.xml><?xml version="1.0" encoding="utf-8"?>
<ds:datastoreItem xmlns:ds="http://schemas.openxmlformats.org/officeDocument/2006/customXml" ds:itemID="{2C496776-2C32-4267-96FF-7331406F64C9}">
  <ds:schemaRefs>
    <ds:schemaRef ds:uri="http://schemas.microsoft.com/sharepoint/v3/contenttype/forms"/>
  </ds:schemaRefs>
</ds:datastoreItem>
</file>

<file path=customXml/itemProps4.xml><?xml version="1.0" encoding="utf-8"?>
<ds:datastoreItem xmlns:ds="http://schemas.openxmlformats.org/officeDocument/2006/customXml" ds:itemID="{6170BEC4-9BD3-46CF-9A5C-105903CD8C61}">
  <ds:schemaRefs>
    <ds:schemaRef ds:uri="http://schemas.microsoft.com/office/2006/documentManagement/types"/>
    <ds:schemaRef ds:uri="http://purl.org/dc/dcmitype/"/>
    <ds:schemaRef ds:uri="http://purl.org/dc/terms/"/>
    <ds:schemaRef ds:uri="5ede5379-f79c-4964-9301-1140f96aa672"/>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9b994499-688a-4c81-bb09-d15746d9e4fa"/>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5287</Words>
  <Application>Microsoft Office PowerPoint</Application>
  <PresentationFormat>Widescreen</PresentationFormat>
  <Paragraphs>688</Paragraphs>
  <Slides>85</Slides>
  <Notes>39</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85</vt:i4>
      </vt:variant>
    </vt:vector>
  </HeadingPairs>
  <TitlesOfParts>
    <vt:vector size="98" baseType="lpstr">
      <vt:lpstr>UD Digi Kyokasho NK-B</vt:lpstr>
      <vt:lpstr>UD Digi Kyokasho NP-R</vt:lpstr>
      <vt:lpstr>Arial</vt:lpstr>
      <vt:lpstr>Arial Black</vt:lpstr>
      <vt:lpstr>Calibri</vt:lpstr>
      <vt:lpstr>Calibri Light</vt:lpstr>
      <vt:lpstr>Candara</vt:lpstr>
      <vt:lpstr>Courier New</vt:lpstr>
      <vt:lpstr>Trebuchet MS</vt:lpstr>
      <vt:lpstr>Covers</vt:lpstr>
      <vt:lpstr>General</vt:lpstr>
      <vt:lpstr>Breakers</vt:lpstr>
      <vt:lpstr>Custom Design</vt:lpstr>
      <vt:lpstr>API Testing (Functional &amp; Automation)</vt:lpstr>
      <vt:lpstr>TRAINER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for testing RESTful web services</vt:lpstr>
      <vt:lpstr>REST Assured</vt:lpstr>
      <vt:lpstr>Configuring REST Assured</vt:lpstr>
      <vt:lpstr>REST Assured documentation</vt:lpstr>
      <vt:lpstr>REST Assured Test Case structure</vt:lpstr>
      <vt:lpstr>REST Assured Test Case structure</vt:lpstr>
      <vt:lpstr>A sample test</vt:lpstr>
      <vt:lpstr>REST Assured features</vt:lpstr>
      <vt:lpstr>About Hamcrest matchers</vt:lpstr>
      <vt:lpstr>About GPath</vt:lpstr>
      <vt:lpstr>GPath example</vt:lpstr>
      <vt:lpstr>Validating technical response data</vt:lpstr>
      <vt:lpstr>Our API under test</vt:lpstr>
      <vt:lpstr>Parameters in RESTful web services</vt:lpstr>
      <vt:lpstr>Using query parameters</vt:lpstr>
      <vt:lpstr>Using path parameters</vt:lpstr>
      <vt:lpstr>Using parameters in REST Assured</vt:lpstr>
      <vt:lpstr>Using parameters in REST Assured</vt:lpstr>
      <vt:lpstr>Authentication</vt:lpstr>
      <vt:lpstr>Basic authentication</vt:lpstr>
      <vt:lpstr>OAuth(2)</vt:lpstr>
      <vt:lpstr>Sharing variables between tests</vt:lpstr>
      <vt:lpstr>Sharing variables between tests </vt:lpstr>
      <vt:lpstr>Sharing checks between tests</vt:lpstr>
      <vt:lpstr>Sharing checks between tests</vt:lpstr>
      <vt:lpstr>Reusing request properties</vt:lpstr>
      <vt:lpstr>XML support</vt:lpstr>
      <vt:lpstr>XmlPath – examples</vt:lpstr>
      <vt:lpstr>XmlPath – examples</vt:lpstr>
      <vt:lpstr>XmlPath – examples</vt:lpstr>
      <vt:lpstr>XmlPath – examples</vt:lpstr>
      <vt:lpstr>XmlPath – examples</vt:lpstr>
      <vt:lpstr>(De-)serialization of POJOs</vt:lpstr>
      <vt:lpstr>Example: Serialization</vt:lpstr>
      <vt:lpstr>Example: Serialization</vt:lpstr>
      <vt:lpstr>Example: Deserialization</vt:lpstr>
      <vt:lpstr>Practice</vt:lpstr>
      <vt:lpstr>Practice</vt:lpstr>
      <vt:lpstr>PowerPoint Presentation</vt:lpstr>
      <vt:lpstr>Home task - 1</vt:lpstr>
      <vt:lpstr>Home task - 2</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Testing (Functional &amp; Automation)</dc:title>
  <dc:creator>Rakesh Budugu</dc:creator>
  <cp:lastModifiedBy>Sukanta Bag</cp:lastModifiedBy>
  <cp:revision>2</cp:revision>
  <dcterms:created xsi:type="dcterms:W3CDTF">2020-07-31T14:52:00Z</dcterms:created>
  <dcterms:modified xsi:type="dcterms:W3CDTF">2023-09-19T03:42:39Z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0x010100A8D4E6613F5B634CB601A095784E7618</vt:lpwstr>
  </property>
  <property fmtid="{D5CDD505-2E9C-101B-9397-08002B2CF9AE}" pid="3" name="_dlc_DocIdItemGuid">
    <vt:lpwstr>2e4fe891-6109-4493-98dd-511dcf83582e</vt:lpwstr>
  </property>
</Properties>
</file>